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1352" r:id="rId2"/>
    <p:sldId id="1626" r:id="rId3"/>
    <p:sldId id="1648" r:id="rId4"/>
    <p:sldId id="1649" r:id="rId5"/>
    <p:sldId id="1651" r:id="rId6"/>
    <p:sldId id="1650" r:id="rId7"/>
    <p:sldId id="1654" r:id="rId8"/>
    <p:sldId id="1652" r:id="rId9"/>
    <p:sldId id="1653" r:id="rId10"/>
    <p:sldId id="1645" r:id="rId11"/>
    <p:sldId id="1656" r:id="rId12"/>
    <p:sldId id="1655" r:id="rId13"/>
    <p:sldId id="1657" r:id="rId14"/>
    <p:sldId id="1658" r:id="rId15"/>
    <p:sldId id="1659" r:id="rId16"/>
    <p:sldId id="1647" r:id="rId17"/>
    <p:sldId id="1660" r:id="rId18"/>
    <p:sldId id="1661" r:id="rId19"/>
    <p:sldId id="1662" r:id="rId20"/>
    <p:sldId id="1663" r:id="rId21"/>
    <p:sldId id="1664" r:id="rId22"/>
    <p:sldId id="1646" r:id="rId23"/>
    <p:sldId id="1665" r:id="rId24"/>
    <p:sldId id="1666" r:id="rId25"/>
    <p:sldId id="1667" r:id="rId26"/>
    <p:sldId id="1568" r:id="rId27"/>
    <p:sldId id="1514" r:id="rId28"/>
    <p:sldId id="1538" r:id="rId29"/>
    <p:sldId id="1588" r:id="rId30"/>
    <p:sldId id="1562" r:id="rId31"/>
    <p:sldId id="1563" r:id="rId32"/>
    <p:sldId id="1485" r:id="rId33"/>
    <p:sldId id="1537" r:id="rId34"/>
    <p:sldId id="1618" r:id="rId35"/>
    <p:sldId id="1668" r:id="rId36"/>
    <p:sldId id="1534" r:id="rId37"/>
    <p:sldId id="1577" r:id="rId38"/>
    <p:sldId id="1671" r:id="rId39"/>
    <p:sldId id="1669" r:id="rId40"/>
    <p:sldId id="1670" r:id="rId41"/>
    <p:sldId id="1627" r:id="rId42"/>
    <p:sldId id="1628" r:id="rId43"/>
    <p:sldId id="1633" r:id="rId44"/>
  </p:sldIdLst>
  <p:sldSz cx="9144000" cy="5143500" type="screen16x9"/>
  <p:notesSz cx="9144000" cy="6858000"/>
  <p:defaultTextStyle>
    <a:defPPr>
      <a:defRPr lang="en-US"/>
    </a:defPPr>
    <a:lvl1pPr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1pPr>
    <a:lvl2pPr marL="4572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2pPr>
    <a:lvl3pPr marL="9144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3pPr>
    <a:lvl4pPr marL="13716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4pPr>
    <a:lvl5pPr marL="18288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5pPr>
    <a:lvl6pPr marL="22860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6pPr>
    <a:lvl7pPr marL="27432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7pPr>
    <a:lvl8pPr marL="32004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8pPr>
    <a:lvl9pPr marL="36576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9A0000"/>
    <a:srgbClr val="3025FF"/>
    <a:srgbClr val="AD0000"/>
    <a:srgbClr val="96060B"/>
    <a:srgbClr val="CAC9CA"/>
    <a:srgbClr val="848384"/>
    <a:srgbClr val="353535"/>
    <a:srgbClr val="181818"/>
    <a:srgbClr val="E2FDBE"/>
    <a:srgbClr val="FEFAB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693" autoAdjust="0"/>
    <p:restoredTop sz="80102" autoAdjust="0"/>
  </p:normalViewPr>
  <p:slideViewPr>
    <p:cSldViewPr snapToGrid="0">
      <p:cViewPr>
        <p:scale>
          <a:sx n="131" d="100"/>
          <a:sy n="131" d="100"/>
        </p:scale>
        <p:origin x="-1445" y="-144"/>
      </p:cViewPr>
      <p:guideLst>
        <p:guide orient="horz" pos="1620"/>
        <p:guide pos="2880"/>
      </p:guideLst>
    </p:cSldViewPr>
  </p:slideViewPr>
  <p:outlineViewPr>
    <p:cViewPr>
      <p:scale>
        <a:sx n="33" d="100"/>
        <a:sy n="33" d="100"/>
      </p:scale>
      <p:origin x="352" y="38776"/>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25" d="100"/>
          <a:sy n="125" d="100"/>
        </p:scale>
        <p:origin x="-3960" y="-112"/>
      </p:cViewPr>
      <p:guideLst>
        <p:guide orient="horz" pos="2160"/>
        <p:guide pos="288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7CB69C4B-EC5A-BA4C-B83C-9270746811F3}" type="datetimeFigureOut">
              <a:rPr lang="en-US" smtClean="0"/>
              <a:pPr/>
              <a:t>9/13/2021</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1BECE5B-4CC4-F446-93E7-1DC269D82AF7}" type="slidenum">
              <a:rPr lang="en-US" smtClean="0"/>
              <a:pPr/>
              <a:t>‹#›</a:t>
            </a:fld>
            <a:endParaRPr lang="en-US"/>
          </a:p>
        </p:txBody>
      </p:sp>
    </p:spTree>
    <p:extLst>
      <p:ext uri="{BB962C8B-B14F-4D97-AF65-F5344CB8AC3E}">
        <p14:creationId xmlns="" xmlns:p14="http://schemas.microsoft.com/office/powerpoint/2010/main" val="3168931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8D36DFA-3B2C-F743-90CA-9BD1CAE78F1A}" type="datetime1">
              <a:rPr lang="en-US"/>
              <a:pPr>
                <a:defRPr/>
              </a:pPr>
              <a:t>9/13/2021</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17EB13C-F963-D44E-AB67-20FAD2F50C92}" type="slidenum">
              <a:rPr lang="en-US"/>
              <a:pPr>
                <a:defRPr/>
              </a:pPr>
              <a:t>‹#›</a:t>
            </a:fld>
            <a:endParaRPr lang="en-US"/>
          </a:p>
        </p:txBody>
      </p:sp>
    </p:spTree>
    <p:extLst>
      <p:ext uri="{BB962C8B-B14F-4D97-AF65-F5344CB8AC3E}">
        <p14:creationId xmlns="" xmlns:p14="http://schemas.microsoft.com/office/powerpoint/2010/main" val="42417188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ytimes.com/2019/02/23/world/americas/venezuela-aid-border-maduro.html" TargetMode="External"/><Relationship Id="rId3" Type="http://schemas.openxmlformats.org/officeDocument/2006/relationships/hyperlink" Target="http://elestimulo.com/elinteres/enero-cierra-con-una-inflacion-del-191-segun-la-asamblea-nacional/" TargetMode="External"/><Relationship Id="rId7" Type="http://schemas.openxmlformats.org/officeDocument/2006/relationships/hyperlink" Target="https://www.nytimes.com/2019/02/23/world/americas/venezuela-aid-liv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aljazeera.com/news/2019/02/rival-concerts-backdrop-venezuela-power-struggle-190222142807321.html" TargetMode="External"/><Relationship Id="rId5" Type="http://schemas.openxmlformats.org/officeDocument/2006/relationships/hyperlink" Target="https://www.nytimes.com/2019/02/04/world/americas/venezuela-maduro-guaido-legitimate.html" TargetMode="External"/><Relationship Id="rId4" Type="http://schemas.openxmlformats.org/officeDocument/2006/relationships/hyperlink" Target="http://www.eluniversal.com/economia/30108/la-inflacion-de-diciembre-fue-1418-abriendo-2019-en-169848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blockchains also used in other areas, like digital asset management, e.g., as in online games. </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a:t>
            </a:fld>
            <a:endParaRPr lang="en-US"/>
          </a:p>
        </p:txBody>
      </p:sp>
    </p:spTree>
    <p:extLst>
      <p:ext uri="{BB962C8B-B14F-4D97-AF65-F5344CB8AC3E}">
        <p14:creationId xmlns="" xmlns:p14="http://schemas.microsoft.com/office/powerpoint/2010/main" val="2903836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27</a:t>
            </a:fld>
            <a:endParaRPr lang="en-US"/>
          </a:p>
        </p:txBody>
      </p:sp>
    </p:spTree>
    <p:extLst>
      <p:ext uri="{BB962C8B-B14F-4D97-AF65-F5344CB8AC3E}">
        <p14:creationId xmlns="" xmlns:p14="http://schemas.microsoft.com/office/powerpoint/2010/main" val="192695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Seeman, </a:t>
            </a:r>
            <a:r>
              <a:rPr lang="en-US" dirty="0" err="1"/>
              <a:t>Shelat</a:t>
            </a:r>
            <a:r>
              <a:rPr lang="en-US" dirty="0"/>
              <a:t>, 2016]</a:t>
            </a:r>
          </a:p>
          <a:p>
            <a:r>
              <a:rPr lang="en-US" dirty="0"/>
              <a:t>Blockchain data needs to be public:    private blockchains are not part of this course.</a:t>
            </a:r>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28</a:t>
            </a:fld>
            <a:endParaRPr lang="en-US"/>
          </a:p>
        </p:txBody>
      </p:sp>
    </p:spTree>
    <p:extLst>
      <p:ext uri="{BB962C8B-B14F-4D97-AF65-F5344CB8AC3E}">
        <p14:creationId xmlns="" xmlns:p14="http://schemas.microsoft.com/office/powerpoint/2010/main" val="67739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impossible:   sybil attack</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29</a:t>
            </a:fld>
            <a:endParaRPr lang="en-US"/>
          </a:p>
        </p:txBody>
      </p:sp>
    </p:spTree>
    <p:extLst>
      <p:ext uri="{BB962C8B-B14F-4D97-AF65-F5344CB8AC3E}">
        <p14:creationId xmlns="" xmlns:p14="http://schemas.microsoft.com/office/powerpoint/2010/main" val="6130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cloud service paid for by inflation.</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31</a:t>
            </a:fld>
            <a:endParaRPr lang="en-US"/>
          </a:p>
        </p:txBody>
      </p:sp>
    </p:spTree>
    <p:extLst>
      <p:ext uri="{BB962C8B-B14F-4D97-AF65-F5344CB8AC3E}">
        <p14:creationId xmlns="" xmlns:p14="http://schemas.microsoft.com/office/powerpoint/2010/main" val="290583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35</a:t>
            </a:fld>
            <a:endParaRPr lang="en-US"/>
          </a:p>
        </p:txBody>
      </p:sp>
    </p:spTree>
    <p:extLst>
      <p:ext uri="{BB962C8B-B14F-4D97-AF65-F5344CB8AC3E}">
        <p14:creationId xmlns="" xmlns:p14="http://schemas.microsoft.com/office/powerpoint/2010/main" val="24630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course:   you will know how to write your own DAPP.</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36</a:t>
            </a:fld>
            <a:endParaRPr lang="en-US"/>
          </a:p>
        </p:txBody>
      </p:sp>
    </p:spTree>
    <p:extLst>
      <p:ext uri="{BB962C8B-B14F-4D97-AF65-F5344CB8AC3E}">
        <p14:creationId xmlns="" xmlns:p14="http://schemas.microsoft.com/office/powerpoint/2010/main" val="421436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Recently, the Internet Hospital of Chongqing Emergency Medical Center issued the city’s first online medical insurance settlement electronic prescription based on </a:t>
            </a:r>
            <a:r>
              <a:rPr lang="en-US" altLang="zh-CN" dirty="0" err="1" smtClean="0"/>
              <a:t>blockchain</a:t>
            </a:r>
            <a:r>
              <a:rPr lang="en-US" altLang="zh-CN" dirty="0" smtClean="0"/>
              <a:t> technology. </a:t>
            </a:r>
            <a:r>
              <a:rPr lang="en-US" altLang="zh-CN" dirty="0" err="1" smtClean="0"/>
              <a:t>Kangdao</a:t>
            </a:r>
            <a:r>
              <a:rPr lang="en-US" altLang="zh-CN" dirty="0" smtClean="0"/>
              <a:t> provides technical support, which effectively supports the on-chain circulation of data such as electronic prescriptions and the connection of the medical insurance payment process. The first electronic prescription issuance that can be used for online medical insurance reimbursement settlement means that the hospital has taken a step forward in implementing the national and Chongqing "Internet + medical health" construction, and is also another milestone in the development of "Internet + medical". Opening up the medical insurance payment process and realizing the closed loop of online services for medical services and medical insurance payment is a crucial step for Internet medical care.</a:t>
            </a:r>
          </a:p>
          <a:p>
            <a:endParaRPr lang="en-US" altLang="zh-CN" dirty="0" smtClean="0"/>
          </a:p>
          <a:p>
            <a:r>
              <a:rPr lang="en-US" altLang="zh-CN" dirty="0" smtClean="0"/>
              <a:t> On the afternoon of April 9, Ms. Zhang, a hypertensive patient, had a video online follow-up diagnosis on the APP of the Internet Hospital of Chongqing Emergency Medical Center. Director Jiang of the hospital issued an electronic prescription after the online diagnosis, and the electronic prescription was automatically on the chain; the patient used The online payment method for medical insurance has been improved, and the convenient service of delivering medicines to home on the same day can be enjoyed.</a:t>
            </a:r>
            <a:endParaRPr lang="zh-CN" altLang="en-US" dirty="0"/>
          </a:p>
        </p:txBody>
      </p:sp>
      <p:sp>
        <p:nvSpPr>
          <p:cNvPr id="4" name="灯片编号占位符 3"/>
          <p:cNvSpPr>
            <a:spLocks noGrp="1"/>
          </p:cNvSpPr>
          <p:nvPr>
            <p:ph type="sldNum" sz="quarter" idx="10"/>
          </p:nvPr>
        </p:nvSpPr>
        <p:spPr/>
        <p:txBody>
          <a:bodyPr/>
          <a:lstStyle/>
          <a:p>
            <a:pPr>
              <a:defRPr/>
            </a:pPr>
            <a:fld id="{617EB13C-F963-D44E-AB67-20FAD2F50C92}" type="slidenum">
              <a:rPr lang="en-US" smtClean="0"/>
              <a:pPr>
                <a:defRPr/>
              </a:pPr>
              <a:t>39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On December 22, 2018, the Beijing Internet Court took the lead to release the first domestic electronic evidence open ecological platform led by the Internet court and actively participated by all parties in the industry-the "</a:t>
            </a:r>
            <a:r>
              <a:rPr lang="en-US" altLang="zh-CN" dirty="0" err="1" smtClean="0"/>
              <a:t>Tianping</a:t>
            </a:r>
            <a:r>
              <a:rPr lang="en-US" altLang="zh-CN" dirty="0" smtClean="0"/>
              <a:t> Chain" electronic evidence </a:t>
            </a:r>
            <a:r>
              <a:rPr lang="en-US" altLang="zh-CN" dirty="0" err="1" smtClean="0"/>
              <a:t>blockchain</a:t>
            </a:r>
            <a:r>
              <a:rPr lang="en-US" altLang="zh-CN" dirty="0" smtClean="0"/>
              <a:t> platform. Proactively advance judicial services into the high-incidence field of Internet disputes, transform passive judicial trial services into active social governance services, standardize the business rules of relevant Internet operators, and reduce the overall legal cost of society.</a:t>
            </a:r>
            <a:endParaRPr lang="zh-CN" altLang="en-US" dirty="0"/>
          </a:p>
        </p:txBody>
      </p:sp>
      <p:sp>
        <p:nvSpPr>
          <p:cNvPr id="4" name="灯片编号占位符 3"/>
          <p:cNvSpPr>
            <a:spLocks noGrp="1"/>
          </p:cNvSpPr>
          <p:nvPr>
            <p:ph type="sldNum" sz="quarter" idx="10"/>
          </p:nvPr>
        </p:nvSpPr>
        <p:spPr/>
        <p:txBody>
          <a:bodyPr/>
          <a:lstStyle/>
          <a:p>
            <a:pPr>
              <a:defRPr/>
            </a:pPr>
            <a:fld id="{617EB13C-F963-D44E-AB67-20FAD2F50C92}" type="slidenum">
              <a:rPr lang="en-US" smtClean="0"/>
              <a:pPr>
                <a:defRPr/>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fontAlgn="base"/>
            <a:r>
              <a:rPr lang="en-US" sz="1200" b="0" i="0" kern="1200" dirty="0" smtClean="0">
                <a:solidFill>
                  <a:schemeClr val="tx1"/>
                </a:solidFill>
                <a:latin typeface="+mn-lt"/>
                <a:ea typeface="ＭＳ Ｐゴシック" pitchFamily="-112" charset="-128"/>
                <a:cs typeface="ＭＳ Ｐゴシック" pitchFamily="-112" charset="-128"/>
              </a:rPr>
              <a:t>CIUDAD GUAYANA, Venezuela — On Tuesday, I went shopping for milk. With the chronic food shortages in Venezuela, that errand already is very complicated, but there’s an extra layer of difficulty for me: I don’t own </a:t>
            </a:r>
            <a:r>
              <a:rPr lang="en-US" sz="1200" b="0" i="0" kern="1200" dirty="0" err="1" smtClean="0">
                <a:solidFill>
                  <a:schemeClr val="tx1"/>
                </a:solidFill>
                <a:latin typeface="+mn-lt"/>
                <a:ea typeface="ＭＳ Ｐゴシック" pitchFamily="-112" charset="-128"/>
                <a:cs typeface="ＭＳ Ｐゴシック" pitchFamily="-112" charset="-128"/>
              </a:rPr>
              <a:t>bolívars</a:t>
            </a:r>
            <a:r>
              <a:rPr lang="en-US" sz="1200" b="0" i="0" kern="1200" dirty="0" smtClean="0">
                <a:solidFill>
                  <a:schemeClr val="tx1"/>
                </a:solidFill>
                <a:latin typeface="+mn-lt"/>
                <a:ea typeface="ＭＳ Ｐゴシック" pitchFamily="-112" charset="-128"/>
                <a:cs typeface="ＭＳ Ｐゴシック" pitchFamily="-112" charset="-128"/>
              </a:rPr>
              <a:t>, Venezuela’s official currency.</a:t>
            </a:r>
          </a:p>
          <a:p>
            <a:pPr fontAlgn="base"/>
            <a:r>
              <a:rPr lang="en-US" sz="1200" b="0" i="0" kern="1200" dirty="0" smtClean="0">
                <a:solidFill>
                  <a:schemeClr val="tx1"/>
                </a:solidFill>
                <a:latin typeface="+mn-lt"/>
                <a:ea typeface="ＭＳ Ｐゴシック" pitchFamily="-112" charset="-128"/>
                <a:cs typeface="ＭＳ Ｐゴシック" pitchFamily="-112" charset="-128"/>
              </a:rPr>
              <a:t>I keep all of my money in </a:t>
            </a:r>
            <a:r>
              <a:rPr lang="en-US" sz="1200" b="0" i="0" kern="1200" dirty="0" err="1" smtClean="0">
                <a:solidFill>
                  <a:schemeClr val="tx1"/>
                </a:solidFill>
                <a:latin typeface="+mn-lt"/>
                <a:ea typeface="ＭＳ Ｐゴシック" pitchFamily="-112" charset="-128"/>
                <a:cs typeface="ＭＳ Ｐゴシック" pitchFamily="-112" charset="-128"/>
              </a:rPr>
              <a:t>Bitcoin</a:t>
            </a:r>
            <a:r>
              <a:rPr lang="en-US" sz="1200" b="0" i="0" kern="1200" dirty="0" smtClean="0">
                <a:solidFill>
                  <a:schemeClr val="tx1"/>
                </a:solidFill>
                <a:latin typeface="+mn-lt"/>
                <a:ea typeface="ＭＳ Ｐゴシック" pitchFamily="-112" charset="-128"/>
                <a:cs typeface="ＭＳ Ｐゴシック" pitchFamily="-112" charset="-128"/>
              </a:rPr>
              <a:t>. Keeping it in </a:t>
            </a:r>
            <a:r>
              <a:rPr lang="en-US" sz="1200" b="0" i="0" kern="1200" dirty="0" err="1" smtClean="0">
                <a:solidFill>
                  <a:schemeClr val="tx1"/>
                </a:solidFill>
                <a:latin typeface="+mn-lt"/>
                <a:ea typeface="ＭＳ Ｐゴシック" pitchFamily="-112" charset="-128"/>
                <a:cs typeface="ＭＳ Ｐゴシック" pitchFamily="-112" charset="-128"/>
              </a:rPr>
              <a:t>bolívars</a:t>
            </a:r>
            <a:r>
              <a:rPr lang="en-US" sz="1200" b="0" i="0" kern="1200" dirty="0" smtClean="0">
                <a:solidFill>
                  <a:schemeClr val="tx1"/>
                </a:solidFill>
                <a:latin typeface="+mn-lt"/>
                <a:ea typeface="ＭＳ Ｐゴシック" pitchFamily="-112" charset="-128"/>
                <a:cs typeface="ＭＳ Ｐゴシック" pitchFamily="-112" charset="-128"/>
              </a:rPr>
              <a:t> would be financial suicide: The last time I checked, </a:t>
            </a:r>
            <a:r>
              <a:rPr lang="en-US" sz="1200" b="0" i="0" kern="1200" dirty="0" smtClean="0">
                <a:solidFill>
                  <a:schemeClr val="tx1"/>
                </a:solidFill>
                <a:latin typeface="+mn-lt"/>
                <a:ea typeface="ＭＳ Ｐゴシック" pitchFamily="-112" charset="-128"/>
                <a:cs typeface="ＭＳ Ｐゴシック" pitchFamily="-112" charset="-128"/>
                <a:hlinkClick r:id="rId3"/>
              </a:rPr>
              <a:t>the rate of daily inflation was around 3.5 percent</a:t>
            </a:r>
            <a:r>
              <a:rPr lang="en-US" sz="1200" b="0" i="0" kern="1200" dirty="0" smtClean="0">
                <a:solidFill>
                  <a:schemeClr val="tx1"/>
                </a:solidFill>
                <a:latin typeface="+mn-lt"/>
                <a:ea typeface="ＭＳ Ｐゴシック" pitchFamily="-112" charset="-128"/>
                <a:cs typeface="ＭＳ Ｐゴシック" pitchFamily="-112" charset="-128"/>
              </a:rPr>
              <a:t>. That’s </a:t>
            </a:r>
            <a:r>
              <a:rPr lang="en-US" sz="1200" b="0" i="1" kern="1200" dirty="0" smtClean="0">
                <a:solidFill>
                  <a:schemeClr val="tx1"/>
                </a:solidFill>
                <a:latin typeface="+mn-lt"/>
                <a:ea typeface="ＭＳ Ｐゴシック" pitchFamily="-112" charset="-128"/>
                <a:cs typeface="ＭＳ Ｐゴシック" pitchFamily="-112" charset="-128"/>
              </a:rPr>
              <a:t>daily</a:t>
            </a:r>
            <a:r>
              <a:rPr lang="en-US" sz="1200" b="0" i="0" kern="1200" dirty="0" smtClean="0">
                <a:solidFill>
                  <a:schemeClr val="tx1"/>
                </a:solidFill>
                <a:latin typeface="+mn-lt"/>
                <a:ea typeface="ＭＳ Ｐゴシック" pitchFamily="-112" charset="-128"/>
                <a:cs typeface="ＭＳ Ｐゴシック" pitchFamily="-112" charset="-128"/>
              </a:rPr>
              <a:t> inflation; </a:t>
            </a:r>
            <a:r>
              <a:rPr lang="en-US" sz="1200" b="0" i="0" kern="1200" dirty="0" smtClean="0">
                <a:solidFill>
                  <a:schemeClr val="tx1"/>
                </a:solidFill>
                <a:latin typeface="+mn-lt"/>
                <a:ea typeface="ＭＳ Ｐゴシック" pitchFamily="-112" charset="-128"/>
                <a:cs typeface="ＭＳ Ｐゴシック" pitchFamily="-112" charset="-128"/>
                <a:hlinkClick r:id="rId4"/>
              </a:rPr>
              <a:t>the annual inflation rate for 2018 was almost 1.7 million percent</a:t>
            </a:r>
            <a:r>
              <a:rPr lang="en-US" sz="1200" b="0" i="0" kern="1200" dirty="0" smtClean="0">
                <a:solidFill>
                  <a:schemeClr val="tx1"/>
                </a:solidFill>
                <a:latin typeface="+mn-lt"/>
                <a:ea typeface="ＭＳ Ｐゴシック" pitchFamily="-112" charset="-128"/>
                <a:cs typeface="ＭＳ Ｐゴシック" pitchFamily="-112" charset="-128"/>
              </a:rPr>
              <a:t>. I don’t have a bank account abroad, and with Venezuela’s currency controls, there’s no easy way for me to use a conventional foreign currency like American dollars.</a:t>
            </a:r>
          </a:p>
          <a:p>
            <a:pPr fontAlgn="base"/>
            <a:r>
              <a:rPr lang="en-US" sz="1200" b="0" i="0" kern="1200" dirty="0" smtClean="0">
                <a:solidFill>
                  <a:schemeClr val="tx1"/>
                </a:solidFill>
                <a:latin typeface="+mn-lt"/>
                <a:ea typeface="ＭＳ Ｐゴシック" pitchFamily="-112" charset="-128"/>
                <a:cs typeface="ＭＳ Ｐゴシック" pitchFamily="-112" charset="-128"/>
              </a:rPr>
              <a:t>Things just keep getting crazier here. Venezuela now has </a:t>
            </a:r>
            <a:r>
              <a:rPr lang="en-US" sz="1200" b="0" i="0" kern="1200" dirty="0" smtClean="0">
                <a:solidFill>
                  <a:schemeClr val="tx1"/>
                </a:solidFill>
                <a:latin typeface="+mn-lt"/>
                <a:ea typeface="ＭＳ Ｐゴシック" pitchFamily="-112" charset="-128"/>
                <a:cs typeface="ＭＳ Ｐゴシック" pitchFamily="-112" charset="-128"/>
                <a:hlinkClick r:id="rId5"/>
              </a:rPr>
              <a:t>two presidents</a:t>
            </a:r>
            <a:r>
              <a:rPr lang="en-US" sz="1200" b="0" i="0" kern="1200" dirty="0" smtClean="0">
                <a:solidFill>
                  <a:schemeClr val="tx1"/>
                </a:solidFill>
                <a:latin typeface="+mn-lt"/>
                <a:ea typeface="ＭＳ Ｐゴシック" pitchFamily="-112" charset="-128"/>
                <a:cs typeface="ＭＳ Ｐゴシック" pitchFamily="-112" charset="-128"/>
              </a:rPr>
              <a:t>. One of them, </a:t>
            </a:r>
            <a:r>
              <a:rPr lang="en-US" sz="1200" b="0" i="0" kern="1200" dirty="0" err="1" smtClean="0">
                <a:solidFill>
                  <a:schemeClr val="tx1"/>
                </a:solidFill>
                <a:latin typeface="+mn-lt"/>
                <a:ea typeface="ＭＳ Ｐゴシック" pitchFamily="-112" charset="-128"/>
                <a:cs typeface="ＭＳ Ｐゴシック" pitchFamily="-112" charset="-128"/>
              </a:rPr>
              <a:t>Nicolás</a:t>
            </a:r>
            <a:r>
              <a:rPr lang="en-US" sz="1200" b="0" i="0" kern="1200" dirty="0" smtClean="0">
                <a:solidFill>
                  <a:schemeClr val="tx1"/>
                </a:solidFill>
                <a:latin typeface="+mn-lt"/>
                <a:ea typeface="ＭＳ Ｐゴシック" pitchFamily="-112" charset="-128"/>
                <a:cs typeface="ＭＳ Ｐゴシック" pitchFamily="-112" charset="-128"/>
              </a:rPr>
              <a:t> </a:t>
            </a:r>
            <a:r>
              <a:rPr lang="en-US" sz="1200" b="0" i="0" kern="1200" dirty="0" err="1" smtClean="0">
                <a:solidFill>
                  <a:schemeClr val="tx1"/>
                </a:solidFill>
                <a:latin typeface="+mn-lt"/>
                <a:ea typeface="ＭＳ Ｐゴシック" pitchFamily="-112" charset="-128"/>
                <a:cs typeface="ＭＳ Ｐゴシック" pitchFamily="-112" charset="-128"/>
              </a:rPr>
              <a:t>Maduro</a:t>
            </a:r>
            <a:r>
              <a:rPr lang="en-US" sz="1200" b="0" i="0" kern="1200" dirty="0" smtClean="0">
                <a:solidFill>
                  <a:schemeClr val="tx1"/>
                </a:solidFill>
                <a:latin typeface="+mn-lt"/>
                <a:ea typeface="ＭＳ Ｐゴシック" pitchFamily="-112" charset="-128"/>
                <a:cs typeface="ＭＳ Ｐゴシック" pitchFamily="-112" charset="-128"/>
              </a:rPr>
              <a:t>, wants to take on the British billionaire Richard Branson in </a:t>
            </a:r>
            <a:r>
              <a:rPr lang="en-US" sz="1200" b="0" i="0" kern="1200" dirty="0" smtClean="0">
                <a:solidFill>
                  <a:schemeClr val="tx1"/>
                </a:solidFill>
                <a:latin typeface="+mn-lt"/>
                <a:ea typeface="ＭＳ Ｐゴシック" pitchFamily="-112" charset="-128"/>
                <a:cs typeface="ＭＳ Ｐゴシック" pitchFamily="-112" charset="-128"/>
                <a:hlinkClick r:id="rId6"/>
              </a:rPr>
              <a:t>a competition of charity concerts</a:t>
            </a:r>
            <a:r>
              <a:rPr lang="en-US" sz="1200" b="0" i="0" kern="1200" dirty="0" smtClean="0">
                <a:solidFill>
                  <a:schemeClr val="tx1"/>
                </a:solidFill>
                <a:latin typeface="+mn-lt"/>
                <a:ea typeface="ＭＳ Ｐゴシック" pitchFamily="-112" charset="-128"/>
                <a:cs typeface="ＭＳ Ｐゴシック" pitchFamily="-112" charset="-128"/>
              </a:rPr>
              <a:t>. While we Venezuelans are going hungry, </a:t>
            </a:r>
            <a:r>
              <a:rPr lang="en-US" sz="1200" b="0" i="0" kern="1200" dirty="0" smtClean="0">
                <a:solidFill>
                  <a:schemeClr val="tx1"/>
                </a:solidFill>
                <a:latin typeface="+mn-lt"/>
                <a:ea typeface="ＭＳ Ｐゴシック" pitchFamily="-112" charset="-128"/>
                <a:cs typeface="ＭＳ Ｐゴシック" pitchFamily="-112" charset="-128"/>
                <a:hlinkClick r:id="rId7"/>
              </a:rPr>
              <a:t>there have been</a:t>
            </a:r>
            <a:r>
              <a:rPr lang="en-US" sz="1200" b="0" i="0" kern="1200" dirty="0" smtClean="0">
                <a:solidFill>
                  <a:schemeClr val="tx1"/>
                </a:solidFill>
                <a:latin typeface="+mn-lt"/>
                <a:ea typeface="ＭＳ Ｐゴシック" pitchFamily="-112" charset="-128"/>
                <a:cs typeface="ＭＳ Ｐゴシック" pitchFamily="-112" charset="-128"/>
              </a:rPr>
              <a:t> violent </a:t>
            </a:r>
            <a:r>
              <a:rPr lang="en-US" sz="1200" b="0" i="0" kern="1200" dirty="0" smtClean="0">
                <a:solidFill>
                  <a:schemeClr val="tx1"/>
                </a:solidFill>
                <a:latin typeface="+mn-lt"/>
                <a:ea typeface="ＭＳ Ｐゴシック" pitchFamily="-112" charset="-128"/>
                <a:cs typeface="ＭＳ Ｐゴシック" pitchFamily="-112" charset="-128"/>
                <a:hlinkClick r:id="rId8"/>
              </a:rPr>
              <a:t>standoffs</a:t>
            </a:r>
            <a:r>
              <a:rPr lang="en-US" sz="1200" b="0" i="0" kern="1200" dirty="0" smtClean="0">
                <a:solidFill>
                  <a:schemeClr val="tx1"/>
                </a:solidFill>
                <a:latin typeface="+mn-lt"/>
                <a:ea typeface="ＭＳ Ｐゴシック" pitchFamily="-112" charset="-128"/>
                <a:cs typeface="ＭＳ Ｐゴシック" pitchFamily="-112" charset="-128"/>
              </a:rPr>
              <a:t> over humanitarian aid piling up at the borders with Colombia and Brazil. And before I can buy milk, I need to convert </a:t>
            </a:r>
            <a:r>
              <a:rPr lang="en-US" sz="1200" b="0" i="0" kern="1200" dirty="0" err="1" smtClean="0">
                <a:solidFill>
                  <a:schemeClr val="tx1"/>
                </a:solidFill>
                <a:latin typeface="+mn-lt"/>
                <a:ea typeface="ＭＳ Ｐゴシック" pitchFamily="-112" charset="-128"/>
                <a:cs typeface="ＭＳ Ｐゴシック" pitchFamily="-112" charset="-128"/>
              </a:rPr>
              <a:t>Bitcoins</a:t>
            </a:r>
            <a:r>
              <a:rPr lang="en-US" sz="1200" b="0" i="0" kern="1200" dirty="0" smtClean="0">
                <a:solidFill>
                  <a:schemeClr val="tx1"/>
                </a:solidFill>
                <a:latin typeface="+mn-lt"/>
                <a:ea typeface="ＭＳ Ｐゴシック" pitchFamily="-112" charset="-128"/>
                <a:cs typeface="ＭＳ Ｐゴシック" pitchFamily="-112" charset="-128"/>
              </a:rPr>
              <a:t> into </a:t>
            </a:r>
            <a:r>
              <a:rPr lang="en-US" sz="1200" b="0" i="0" kern="1200" dirty="0" err="1" smtClean="0">
                <a:solidFill>
                  <a:schemeClr val="tx1"/>
                </a:solidFill>
                <a:latin typeface="+mn-lt"/>
                <a:ea typeface="ＭＳ Ｐゴシック" pitchFamily="-112" charset="-128"/>
                <a:cs typeface="ＭＳ Ｐゴシック" pitchFamily="-112" charset="-128"/>
              </a:rPr>
              <a:t>bolívars</a:t>
            </a:r>
            <a:r>
              <a:rPr lang="en-US" sz="1200" b="0" i="0" kern="1200" dirty="0" smtClean="0">
                <a:solidFill>
                  <a:schemeClr val="tx1"/>
                </a:solidFill>
                <a:latin typeface="+mn-lt"/>
                <a:ea typeface="ＭＳ Ｐゴシック" pitchFamily="-112" charset="-128"/>
                <a:cs typeface="ＭＳ Ｐゴシック" pitchFamily="-112" charset="-128"/>
              </a:rPr>
              <a:t>.</a:t>
            </a:r>
          </a:p>
          <a:p>
            <a:endParaRPr lang="zh-CN" altLang="en-US" dirty="0"/>
          </a:p>
        </p:txBody>
      </p:sp>
      <p:sp>
        <p:nvSpPr>
          <p:cNvPr id="4" name="灯片编号占位符 3"/>
          <p:cNvSpPr>
            <a:spLocks noGrp="1"/>
          </p:cNvSpPr>
          <p:nvPr>
            <p:ph type="sldNum" sz="quarter" idx="10"/>
          </p:nvPr>
        </p:nvSpPr>
        <p:spPr/>
        <p:txBody>
          <a:bodyPr/>
          <a:lstStyle/>
          <a:p>
            <a:pPr>
              <a:defRPr/>
            </a:pPr>
            <a:fld id="{617EB13C-F963-D44E-AB67-20FAD2F50C92}" type="slidenum">
              <a:rPr lang="en-US" smtClean="0"/>
              <a:pPr>
                <a:defRPr/>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blockchains also used in other areas, like digital asset management, e.g., as in online games. </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16</a:t>
            </a:fld>
            <a:endParaRPr lang="en-US"/>
          </a:p>
        </p:txBody>
      </p:sp>
    </p:spTree>
    <p:extLst>
      <p:ext uri="{BB962C8B-B14F-4D97-AF65-F5344CB8AC3E}">
        <p14:creationId xmlns="" xmlns:p14="http://schemas.microsoft.com/office/powerpoint/2010/main" val="290383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17</a:t>
            </a:fld>
            <a:endParaRPr lang="en-US"/>
          </a:p>
        </p:txBody>
      </p:sp>
    </p:spTree>
    <p:extLst>
      <p:ext uri="{BB962C8B-B14F-4D97-AF65-F5344CB8AC3E}">
        <p14:creationId xmlns="" xmlns:p14="http://schemas.microsoft.com/office/powerpoint/2010/main" val="362094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18</a:t>
            </a:fld>
            <a:endParaRPr lang="en-US"/>
          </a:p>
        </p:txBody>
      </p:sp>
    </p:spTree>
    <p:extLst>
      <p:ext uri="{BB962C8B-B14F-4D97-AF65-F5344CB8AC3E}">
        <p14:creationId xmlns="" xmlns:p14="http://schemas.microsoft.com/office/powerpoint/2010/main" val="221659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19</a:t>
            </a:fld>
            <a:endParaRPr lang="en-US"/>
          </a:p>
        </p:txBody>
      </p:sp>
    </p:spTree>
    <p:extLst>
      <p:ext uri="{BB962C8B-B14F-4D97-AF65-F5344CB8AC3E}">
        <p14:creationId xmlns="" xmlns:p14="http://schemas.microsoft.com/office/powerpoint/2010/main" val="170579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20</a:t>
            </a:fld>
            <a:endParaRPr lang="en-US"/>
          </a:p>
        </p:txBody>
      </p:sp>
    </p:spTree>
    <p:extLst>
      <p:ext uri="{BB962C8B-B14F-4D97-AF65-F5344CB8AC3E}">
        <p14:creationId xmlns="" xmlns:p14="http://schemas.microsoft.com/office/powerpoint/2010/main" val="150506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CA2EA1-7764-4321-99E1-20C735B96958}" type="slidenum">
              <a:rPr lang="en-US" smtClean="0"/>
              <a:pPr/>
              <a:t>21</a:t>
            </a:fld>
            <a:endParaRPr lang="en-US"/>
          </a:p>
        </p:txBody>
      </p:sp>
    </p:spTree>
    <p:extLst>
      <p:ext uri="{BB962C8B-B14F-4D97-AF65-F5344CB8AC3E}">
        <p14:creationId xmlns="" xmlns:p14="http://schemas.microsoft.com/office/powerpoint/2010/main" val="49132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pitchFamily="-112" charset="-128"/>
                <a:cs typeface="ＭＳ Ｐゴシック" pitchFamily="-112" charset="-128"/>
              </a:rPr>
              <a:t>NSD: Russian National Settlement Depository.</a:t>
            </a: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26</a:t>
            </a:fld>
            <a:endParaRPr lang="en-US"/>
          </a:p>
        </p:txBody>
      </p:sp>
    </p:spTree>
    <p:extLst>
      <p:ext uri="{BB962C8B-B14F-4D97-AF65-F5344CB8AC3E}">
        <p14:creationId xmlns="" xmlns:p14="http://schemas.microsoft.com/office/powerpoint/2010/main" val="187935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F875DFC8-652C-2A41-ABFD-B1F021817DFC}" type="datetime1">
              <a:rPr lang="en-US"/>
              <a:pPr>
                <a:defRPr/>
              </a:pPr>
              <a:t>9/13/2021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6E5B5C-DED7-1642-8D38-762AABC53A44}" type="slidenum">
              <a:rPr lang="en-US"/>
              <a:pPr>
                <a:defRPr/>
              </a:pPr>
              <a:t>‹#›</a:t>
            </a:fld>
            <a:endParaRPr lang="en-US"/>
          </a:p>
        </p:txBody>
      </p:sp>
      <p:sp>
        <p:nvSpPr>
          <p:cNvPr id="8" name="Rectangle 7"/>
          <p:cNvSpPr/>
          <p:nvPr userDrawn="1"/>
        </p:nvSpPr>
        <p:spPr>
          <a:xfrm>
            <a:off x="0" y="1459348"/>
            <a:ext cx="9144000" cy="1321876"/>
          </a:xfrm>
          <a:prstGeom prst="rect">
            <a:avLst/>
          </a:prstGeom>
          <a:solidFill>
            <a:srgbClr val="5A1591"/>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b="0" dirty="0">
              <a:solidFill>
                <a:schemeClr val="bg1"/>
              </a:solidFill>
            </a:endParaRPr>
          </a:p>
        </p:txBody>
      </p:sp>
      <p:sp>
        <p:nvSpPr>
          <p:cNvPr id="2" name="Title 1"/>
          <p:cNvSpPr>
            <a:spLocks noGrp="1"/>
          </p:cNvSpPr>
          <p:nvPr>
            <p:ph type="ctrTitle"/>
          </p:nvPr>
        </p:nvSpPr>
        <p:spPr>
          <a:xfrm>
            <a:off x="685800" y="1808610"/>
            <a:ext cx="7772400" cy="695368"/>
          </a:xfrm>
          <a:prstGeom prst="rect">
            <a:avLst/>
          </a:prstGeom>
        </p:spPr>
        <p:txBody>
          <a:bodyPr/>
          <a:lstStyle>
            <a:lvl1pPr>
              <a:defRPr>
                <a:solidFill>
                  <a:schemeClr val="bg1"/>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ounded Rectangle 3"/>
          <p:cNvSpPr/>
          <p:nvPr userDrawn="1"/>
        </p:nvSpPr>
        <p:spPr>
          <a:xfrm>
            <a:off x="365125" y="1"/>
            <a:ext cx="8350251" cy="810599"/>
          </a:xfrm>
          <a:prstGeom prst="roundRect">
            <a:avLst/>
          </a:prstGeom>
          <a:no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fontAlgn="auto">
              <a:spcBef>
                <a:spcPts val="0"/>
              </a:spcBef>
              <a:spcAft>
                <a:spcPts val="0"/>
              </a:spcAft>
              <a:defRPr/>
            </a:pPr>
            <a:endParaRPr lang="en-US" sz="3200" kern="0" dirty="0">
              <a:solidFill>
                <a:schemeClr val="bg1"/>
              </a:solidFill>
              <a:latin typeface="Calibri"/>
              <a:ea typeface="+mn-ea"/>
              <a:cs typeface="+mn-cs"/>
            </a:endParaRPr>
          </a:p>
        </p:txBody>
      </p:sp>
      <p:sp>
        <p:nvSpPr>
          <p:cNvPr id="5" name="Rectangle 4"/>
          <p:cNvSpPr/>
          <p:nvPr userDrawn="1"/>
        </p:nvSpPr>
        <p:spPr>
          <a:xfrm>
            <a:off x="0" y="-4763"/>
            <a:ext cx="9144000" cy="838200"/>
          </a:xfrm>
          <a:prstGeom prst="rect">
            <a:avLst/>
          </a:prstGeom>
          <a:solidFill>
            <a:srgbClr val="990000"/>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dirty="0">
              <a:solidFill>
                <a:schemeClr val="bg1"/>
              </a:solidFill>
            </a:endParaRPr>
          </a:p>
        </p:txBody>
      </p:sp>
      <p:sp>
        <p:nvSpPr>
          <p:cNvPr id="2" name="Title 1"/>
          <p:cNvSpPr>
            <a:spLocks noGrp="1"/>
          </p:cNvSpPr>
          <p:nvPr>
            <p:ph type="title"/>
          </p:nvPr>
        </p:nvSpPr>
        <p:spPr>
          <a:xfrm>
            <a:off x="457200" y="124919"/>
            <a:ext cx="8229600" cy="623097"/>
          </a:xfrm>
          <a:prstGeom prst="rect">
            <a:avLst/>
          </a:prstGeom>
        </p:spPr>
        <p:txBody>
          <a:bodyPr wrap="none">
            <a:normAutofit/>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200151"/>
            <a:ext cx="8229600" cy="38184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AF94FB-DBAC-5A49-BBDE-DEB602A733FE}" type="datetime1">
              <a:rPr lang="en-US"/>
              <a:pPr>
                <a:defRPr/>
              </a:pPr>
              <a:t>9/13/2021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474F64E-2EE5-7440-95DF-06B2C2E4B04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793E1D0-547A-D244-A03A-F935803C2C43}" type="datetime1">
              <a:rPr lang="en-US"/>
              <a:pPr>
                <a:defRPr/>
              </a:pPr>
              <a:t>9/13/2021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A64D269-B643-834D-96C1-658E4275C0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095" r:id="rId3"/>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570" y="1453433"/>
            <a:ext cx="8502354" cy="1311032"/>
          </a:xfrm>
        </p:spPr>
        <p:txBody>
          <a:bodyPr>
            <a:noAutofit/>
          </a:bodyPr>
          <a:lstStyle/>
          <a:p>
            <a:pPr>
              <a:lnSpc>
                <a:spcPts val="5040"/>
              </a:lnSpc>
              <a:spcBef>
                <a:spcPts val="0"/>
              </a:spcBef>
            </a:pPr>
            <a:r>
              <a:rPr lang="en-US" dirty="0" err="1" smtClean="0"/>
              <a:t>Blockchain</a:t>
            </a:r>
            <a:r>
              <a:rPr lang="en-US" dirty="0" smtClean="0"/>
              <a:t> Technologies </a:t>
            </a:r>
            <a:br>
              <a:rPr lang="en-US" dirty="0" smtClean="0"/>
            </a:br>
            <a:r>
              <a:rPr lang="en-US" dirty="0" smtClean="0"/>
              <a:t>and </a:t>
            </a:r>
            <a:r>
              <a:rPr lang="en-US" sz="3600" dirty="0" err="1" smtClean="0"/>
              <a:t>Cryptocurrencies</a:t>
            </a:r>
            <a:r>
              <a:rPr lang="en-US" sz="3600" dirty="0" smtClean="0"/>
              <a:t> </a:t>
            </a:r>
            <a:endParaRPr lang="en-US" sz="3600" dirty="0"/>
          </a:p>
        </p:txBody>
      </p:sp>
      <p:sp>
        <p:nvSpPr>
          <p:cNvPr id="8" name="副标题 7"/>
          <p:cNvSpPr>
            <a:spLocks noGrp="1"/>
          </p:cNvSpPr>
          <p:nvPr>
            <p:ph type="subTitle" idx="1"/>
          </p:nvPr>
        </p:nvSpPr>
        <p:spPr/>
        <p:txBody>
          <a:bodyPr/>
          <a:lstStyle/>
          <a:p>
            <a:endParaRPr lang="zh-CN" altLang="en-US" dirty="0"/>
          </a:p>
        </p:txBody>
      </p:sp>
    </p:spTree>
    <p:extLst>
      <p:ext uri="{BB962C8B-B14F-4D97-AF65-F5344CB8AC3E}">
        <p14:creationId xmlns="" xmlns:p14="http://schemas.microsoft.com/office/powerpoint/2010/main" val="1566261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30D9F8-5F2E-7448-A276-47D581555A44}"/>
              </a:ext>
            </a:extLst>
          </p:cNvPr>
          <p:cNvSpPr>
            <a:spLocks noGrp="1"/>
          </p:cNvSpPr>
          <p:nvPr>
            <p:ph type="title"/>
          </p:nvPr>
        </p:nvSpPr>
        <p:spPr/>
        <p:txBody>
          <a:bodyPr>
            <a:normAutofit fontScale="90000"/>
          </a:bodyPr>
          <a:lstStyle/>
          <a:p>
            <a:r>
              <a:rPr lang="en-US" dirty="0" smtClean="0"/>
              <a:t>On the other hand</a:t>
            </a:r>
            <a:endParaRPr lang="en-US" dirty="0"/>
          </a:p>
        </p:txBody>
      </p:sp>
      <p:sp>
        <p:nvSpPr>
          <p:cNvPr id="3" name="Content Placeholder 2">
            <a:extLst>
              <a:ext uri="{FF2B5EF4-FFF2-40B4-BE49-F238E27FC236}">
                <a16:creationId xmlns="" xmlns:a16="http://schemas.microsoft.com/office/drawing/2014/main" id="{91DDB5FA-0C8E-FE45-BB51-D7C3A886C43E}"/>
              </a:ext>
            </a:extLst>
          </p:cNvPr>
          <p:cNvSpPr>
            <a:spLocks noGrp="1"/>
          </p:cNvSpPr>
          <p:nvPr>
            <p:ph idx="1"/>
          </p:nvPr>
        </p:nvSpPr>
        <p:spPr>
          <a:xfrm>
            <a:off x="276447" y="1200151"/>
            <a:ext cx="8739961" cy="3818430"/>
          </a:xfrm>
        </p:spPr>
        <p:txBody>
          <a:bodyPr>
            <a:normAutofit/>
          </a:bodyPr>
          <a:lstStyle/>
          <a:p>
            <a:pPr marL="0" indent="0">
              <a:buNone/>
            </a:pPr>
            <a:endParaRPr lang="en-US" sz="2400" dirty="0"/>
          </a:p>
        </p:txBody>
      </p:sp>
      <p:grpSp>
        <p:nvGrpSpPr>
          <p:cNvPr id="7" name="Group 6">
            <a:extLst>
              <a:ext uri="{FF2B5EF4-FFF2-40B4-BE49-F238E27FC236}">
                <a16:creationId xmlns="" xmlns:a16="http://schemas.microsoft.com/office/drawing/2014/main" id="{78DE6A99-37EA-2049-A294-53F4C2B9E83C}"/>
              </a:ext>
            </a:extLst>
          </p:cNvPr>
          <p:cNvGrpSpPr/>
          <p:nvPr/>
        </p:nvGrpSpPr>
        <p:grpSpPr>
          <a:xfrm>
            <a:off x="-138545" y="648601"/>
            <a:ext cx="6215492" cy="2446831"/>
            <a:chOff x="368300" y="804842"/>
            <a:chExt cx="8407400" cy="4089400"/>
          </a:xfrm>
        </p:grpSpPr>
        <p:grpSp>
          <p:nvGrpSpPr>
            <p:cNvPr id="8" name="Group 7">
              <a:extLst>
                <a:ext uri="{FF2B5EF4-FFF2-40B4-BE49-F238E27FC236}">
                  <a16:creationId xmlns="" xmlns:a16="http://schemas.microsoft.com/office/drawing/2014/main" id="{2D161A92-7597-1C43-9687-02550BBE3AFA}"/>
                </a:ext>
              </a:extLst>
            </p:cNvPr>
            <p:cNvGrpSpPr/>
            <p:nvPr/>
          </p:nvGrpSpPr>
          <p:grpSpPr>
            <a:xfrm>
              <a:off x="368300" y="804842"/>
              <a:ext cx="8407400" cy="4089400"/>
              <a:chOff x="368300" y="804842"/>
              <a:chExt cx="8407400" cy="4089400"/>
            </a:xfrm>
          </p:grpSpPr>
          <p:pic>
            <p:nvPicPr>
              <p:cNvPr id="10" name="Picture 9">
                <a:extLst>
                  <a:ext uri="{FF2B5EF4-FFF2-40B4-BE49-F238E27FC236}">
                    <a16:creationId xmlns="" xmlns:a16="http://schemas.microsoft.com/office/drawing/2014/main" id="{00F69621-A144-E14A-92E3-ABAA590D0D9E}"/>
                  </a:ext>
                </a:extLst>
              </p:cNvPr>
              <p:cNvPicPr>
                <a:picLocks noChangeAspect="1"/>
              </p:cNvPicPr>
              <p:nvPr/>
            </p:nvPicPr>
            <p:blipFill>
              <a:blip r:embed="rId3"/>
              <a:stretch>
                <a:fillRect/>
              </a:stretch>
            </p:blipFill>
            <p:spPr>
              <a:xfrm>
                <a:off x="368300" y="804842"/>
                <a:ext cx="8407400" cy="4089400"/>
              </a:xfrm>
              <a:prstGeom prst="rect">
                <a:avLst/>
              </a:prstGeom>
              <a:ln>
                <a:solidFill>
                  <a:schemeClr val="accent1"/>
                </a:solidFill>
              </a:ln>
            </p:spPr>
          </p:pic>
          <p:pic>
            <p:nvPicPr>
              <p:cNvPr id="11" name="Picture 10">
                <a:extLst>
                  <a:ext uri="{FF2B5EF4-FFF2-40B4-BE49-F238E27FC236}">
                    <a16:creationId xmlns="" xmlns:a16="http://schemas.microsoft.com/office/drawing/2014/main" id="{A8FA2BC8-8A25-F34F-906D-2E3843D6ED12}"/>
                  </a:ext>
                </a:extLst>
              </p:cNvPr>
              <p:cNvPicPr>
                <a:picLocks noChangeAspect="1"/>
              </p:cNvPicPr>
              <p:nvPr/>
            </p:nvPicPr>
            <p:blipFill rotWithShape="1">
              <a:blip r:embed="rId4" cstate="print">
                <a:extLst>
                  <a:ext uri="{28A0092B-C50C-407E-A947-70E740481C1C}">
                    <a14:useLocalDpi xmlns="" xmlns:a14="http://schemas.microsoft.com/office/drawing/2010/main"/>
                  </a:ext>
                </a:extLst>
              </a:blip>
              <a:srcRect r="8628" b="22775"/>
              <a:stretch/>
            </p:blipFill>
            <p:spPr>
              <a:xfrm>
                <a:off x="5682927" y="924748"/>
                <a:ext cx="2935866" cy="351083"/>
              </a:xfrm>
              <a:prstGeom prst="rect">
                <a:avLst/>
              </a:prstGeom>
              <a:ln>
                <a:noFill/>
              </a:ln>
            </p:spPr>
          </p:pic>
        </p:grpSp>
        <p:cxnSp>
          <p:nvCxnSpPr>
            <p:cNvPr id="9" name="Straight Connector 8">
              <a:extLst>
                <a:ext uri="{FF2B5EF4-FFF2-40B4-BE49-F238E27FC236}">
                  <a16:creationId xmlns="" xmlns:a16="http://schemas.microsoft.com/office/drawing/2014/main" id="{7A5EAB81-7433-DC42-9B87-CDE0BE867367}"/>
                </a:ext>
              </a:extLst>
            </p:cNvPr>
            <p:cNvCxnSpPr/>
            <p:nvPr/>
          </p:nvCxnSpPr>
          <p:spPr>
            <a:xfrm>
              <a:off x="2152891" y="4097438"/>
              <a:ext cx="1655180" cy="0"/>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pic>
        <p:nvPicPr>
          <p:cNvPr id="54274" name="Picture 2" descr="https://pic2.zhimg.com/v2-c43fce91cafc44f28366c99ab52276e5_b.jpg"/>
          <p:cNvPicPr>
            <a:picLocks noChangeAspect="1" noChangeArrowheads="1"/>
          </p:cNvPicPr>
          <p:nvPr/>
        </p:nvPicPr>
        <p:blipFill>
          <a:blip r:embed="rId5"/>
          <a:srcRect/>
          <a:stretch>
            <a:fillRect/>
          </a:stretch>
        </p:blipFill>
        <p:spPr bwMode="auto">
          <a:xfrm>
            <a:off x="5283390" y="2023524"/>
            <a:ext cx="4347152" cy="2892833"/>
          </a:xfrm>
          <a:prstGeom prst="rect">
            <a:avLst/>
          </a:prstGeom>
          <a:noFill/>
        </p:spPr>
      </p:pic>
    </p:spTree>
    <p:extLst>
      <p:ext uri="{BB962C8B-B14F-4D97-AF65-F5344CB8AC3E}">
        <p14:creationId xmlns="" xmlns:p14="http://schemas.microsoft.com/office/powerpoint/2010/main" val="2863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2"/>
          <a:stretch>
            <a:fillRect/>
          </a:stretch>
        </p:blipFill>
        <p:spPr>
          <a:xfrm>
            <a:off x="6502095" y="2064548"/>
            <a:ext cx="1390650" cy="1228725"/>
          </a:xfrm>
          <a:prstGeom prst="rect">
            <a:avLst/>
          </a:prstGeom>
        </p:spPr>
      </p:pic>
      <p:sp>
        <p:nvSpPr>
          <p:cNvPr id="2" name="标题 1"/>
          <p:cNvSpPr>
            <a:spLocks noGrp="1"/>
          </p:cNvSpPr>
          <p:nvPr>
            <p:ph type="title"/>
          </p:nvPr>
        </p:nvSpPr>
        <p:spPr/>
        <p:txBody>
          <a:bodyPr>
            <a:normAutofit fontScale="90000"/>
          </a:bodyPr>
          <a:lstStyle/>
          <a:p>
            <a:r>
              <a:rPr lang="en-US" altLang="zh-CN" dirty="0" smtClean="0"/>
              <a:t>3.   A Game</a:t>
            </a:r>
            <a:endParaRPr lang="zh-CN" altLang="en-US" dirty="0"/>
          </a:p>
        </p:txBody>
      </p:sp>
      <p:sp>
        <p:nvSpPr>
          <p:cNvPr id="3" name="内容占位符 2"/>
          <p:cNvSpPr>
            <a:spLocks noGrp="1"/>
          </p:cNvSpPr>
          <p:nvPr>
            <p:ph idx="1"/>
          </p:nvPr>
        </p:nvSpPr>
        <p:spPr/>
        <p:txBody>
          <a:bodyPr>
            <a:normAutofit fontScale="92500" lnSpcReduction="20000"/>
          </a:bodyPr>
          <a:lstStyle/>
          <a:p>
            <a:pPr lvl="0">
              <a:spcBef>
                <a:spcPct val="0"/>
              </a:spcBef>
              <a:buClr>
                <a:srgbClr val="0000FF"/>
              </a:buClr>
            </a:pPr>
            <a:r>
              <a:rPr lang="en-US" altLang="en-US" dirty="0" smtClean="0">
                <a:solidFill>
                  <a:srgbClr val="242729"/>
                </a:solidFill>
                <a:cs typeface="Arial" panose="020B0604020202020204" pitchFamily="34" charset="0"/>
              </a:rPr>
              <a:t>Imagine your friend is color-blind. </a:t>
            </a:r>
          </a:p>
          <a:p>
            <a:pPr lvl="0">
              <a:spcBef>
                <a:spcPct val="0"/>
              </a:spcBef>
              <a:buClr>
                <a:srgbClr val="0000FF"/>
              </a:buClr>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You have two billiard balls; one is red, one is yellow, but they are otherwise identical. </a:t>
            </a:r>
          </a:p>
          <a:p>
            <a:pPr marL="0" lvl="0" indent="0">
              <a:spcBef>
                <a:spcPct val="0"/>
              </a:spcBef>
              <a:buClr>
                <a:srgbClr val="0000FF"/>
              </a:buClr>
              <a:buNone/>
            </a:pPr>
            <a:endParaRPr lang="en-US" altLang="en-US" dirty="0" smtClean="0">
              <a:solidFill>
                <a:srgbClr val="242729"/>
              </a:solidFill>
              <a:cs typeface="Arial" panose="020B0604020202020204" pitchFamily="34" charset="0"/>
            </a:endParaRPr>
          </a:p>
          <a:p>
            <a:pPr lvl="0">
              <a:spcBef>
                <a:spcPct val="0"/>
              </a:spcBef>
              <a:buClr>
                <a:srgbClr val="0000FF"/>
              </a:buClr>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To your friend, they seem completely identical, and he is skeptical that they are actually distinguishable. You want to prove to him that they are in fact differently-colored. On the other hand, </a:t>
            </a:r>
            <a:r>
              <a:rPr lang="en-US" altLang="en-US" u="sng" dirty="0" smtClean="0">
                <a:solidFill>
                  <a:srgbClr val="242729"/>
                </a:solidFill>
                <a:cs typeface="Arial" panose="020B0604020202020204" pitchFamily="34" charset="0"/>
              </a:rPr>
              <a:t>you do not want him to learn which is red and which is yellow</a:t>
            </a:r>
            <a:r>
              <a:rPr lang="en-US" altLang="en-US" dirty="0" smtClean="0">
                <a:solidFill>
                  <a:srgbClr val="242729"/>
                </a:solidFill>
                <a:cs typeface="Arial" panose="020B0604020202020204" pitchFamily="34" charset="0"/>
              </a:rPr>
              <a:t>.</a:t>
            </a:r>
          </a:p>
          <a:p>
            <a:endParaRPr lang="zh-CN" altLang="en-US" dirty="0"/>
          </a:p>
        </p:txBody>
      </p:sp>
      <p:pic>
        <p:nvPicPr>
          <p:cNvPr id="4" name="Picture 9"/>
          <p:cNvPicPr>
            <a:picLocks noChangeAspect="1"/>
          </p:cNvPicPr>
          <p:nvPr/>
        </p:nvPicPr>
        <p:blipFill>
          <a:blip r:embed="rId3"/>
          <a:stretch>
            <a:fillRect/>
          </a:stretch>
        </p:blipFill>
        <p:spPr>
          <a:xfrm>
            <a:off x="4823873" y="2193870"/>
            <a:ext cx="1094166" cy="99778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3. A game</a:t>
            </a:r>
            <a:endParaRPr lang="zh-CN" altLang="en-US" dirty="0"/>
          </a:p>
        </p:txBody>
      </p:sp>
      <p:sp>
        <p:nvSpPr>
          <p:cNvPr id="3" name="内容占位符 2"/>
          <p:cNvSpPr>
            <a:spLocks noGrp="1"/>
          </p:cNvSpPr>
          <p:nvPr>
            <p:ph idx="1"/>
          </p:nvPr>
        </p:nvSpPr>
        <p:spPr/>
        <p:txBody>
          <a:bodyPr>
            <a:normAutofit fontScale="77500" lnSpcReduction="20000"/>
          </a:bodyPr>
          <a:lstStyle/>
          <a:p>
            <a:pPr marL="0" lvl="0" indent="0">
              <a:spcBef>
                <a:spcPct val="0"/>
              </a:spcBef>
              <a:buNone/>
            </a:pPr>
            <a:r>
              <a:rPr lang="en-US" altLang="en-US" sz="3600" dirty="0" smtClean="0">
                <a:solidFill>
                  <a:srgbClr val="242729"/>
                </a:solidFill>
                <a:cs typeface="Arial" panose="020B0604020202020204" pitchFamily="34" charset="0"/>
              </a:rPr>
              <a:t>Proof system:</a:t>
            </a:r>
          </a:p>
          <a:p>
            <a:pPr marL="0" lvl="0" indent="0">
              <a:spcBef>
                <a:spcPct val="0"/>
              </a:spcBef>
              <a:buNone/>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You give the two balls to your friend so that he is holding one in each hand. </a:t>
            </a:r>
          </a:p>
          <a:p>
            <a:pPr lvl="0">
              <a:spcBef>
                <a:spcPct val="0"/>
              </a:spcBef>
              <a:buClr>
                <a:srgbClr val="0000FF"/>
              </a:buClr>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You can see the balls at this point, but you don't tell him which is which. </a:t>
            </a:r>
          </a:p>
          <a:p>
            <a:pPr lvl="0">
              <a:spcBef>
                <a:spcPct val="0"/>
              </a:spcBef>
              <a:buClr>
                <a:srgbClr val="0000FF"/>
              </a:buClr>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Your friend then puts both hands behind his back. Next, he either switches the balls between his hands, or leaves them be. </a:t>
            </a:r>
          </a:p>
          <a:p>
            <a:pPr lvl="0">
              <a:spcBef>
                <a:spcPct val="0"/>
              </a:spcBef>
              <a:buClr>
                <a:srgbClr val="0000FF"/>
              </a:buClr>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Finally, he brings them out from behind his back. You now have to "guess" whether or not he switched the balls.</a:t>
            </a: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3. A Game</a:t>
            </a:r>
            <a:endParaRPr lang="zh-CN" altLang="en-US" dirty="0"/>
          </a:p>
        </p:txBody>
      </p:sp>
      <p:sp>
        <p:nvSpPr>
          <p:cNvPr id="3" name="内容占位符 2"/>
          <p:cNvSpPr>
            <a:spLocks noGrp="1"/>
          </p:cNvSpPr>
          <p:nvPr>
            <p:ph idx="1"/>
          </p:nvPr>
        </p:nvSpPr>
        <p:spPr/>
        <p:txBody>
          <a:bodyPr>
            <a:normAutofit fontScale="77500" lnSpcReduction="20000"/>
          </a:bodyPr>
          <a:lstStyle/>
          <a:p>
            <a:pPr marL="0" lvl="0" indent="0">
              <a:spcBef>
                <a:spcPct val="0"/>
              </a:spcBef>
              <a:buNone/>
            </a:pPr>
            <a:r>
              <a:rPr lang="en-US" altLang="en-US" sz="4200" dirty="0" smtClean="0">
                <a:solidFill>
                  <a:srgbClr val="242729"/>
                </a:solidFill>
                <a:cs typeface="Arial" panose="020B0604020202020204" pitchFamily="34" charset="0"/>
              </a:rPr>
              <a:t>Proof system</a:t>
            </a:r>
            <a:r>
              <a:rPr lang="en-US" altLang="en-US" sz="3800" dirty="0" smtClean="0">
                <a:solidFill>
                  <a:srgbClr val="242729"/>
                </a:solidFill>
                <a:cs typeface="Arial" panose="020B0604020202020204" pitchFamily="34" charset="0"/>
              </a:rPr>
              <a:t>:</a:t>
            </a:r>
          </a:p>
          <a:p>
            <a:pPr marL="0" lvl="0" indent="0">
              <a:spcBef>
                <a:spcPct val="0"/>
              </a:spcBef>
              <a:buClr>
                <a:srgbClr val="0000FF"/>
              </a:buClr>
              <a:buNone/>
            </a:pPr>
            <a:endParaRPr lang="en-US" altLang="en-US" dirty="0" smtClean="0">
              <a:solidFill>
                <a:srgbClr val="242729"/>
              </a:solidFill>
              <a:cs typeface="Arial" panose="020B0604020202020204" pitchFamily="34" charset="0"/>
            </a:endParaRPr>
          </a:p>
          <a:p>
            <a:pPr lvl="0">
              <a:spcBef>
                <a:spcPct val="0"/>
              </a:spcBef>
              <a:buClr>
                <a:srgbClr val="0000FF"/>
              </a:buClr>
            </a:pPr>
            <a:r>
              <a:rPr lang="en-US" altLang="en-US" dirty="0" smtClean="0">
                <a:solidFill>
                  <a:srgbClr val="242729"/>
                </a:solidFill>
                <a:cs typeface="Arial" panose="020B0604020202020204" pitchFamily="34" charset="0"/>
              </a:rPr>
              <a:t>By looking at their colors, you can determine whether or not he switched them. If they were the same color, there is no way you could guess correctly with probability higher than 1/2.</a:t>
            </a:r>
          </a:p>
          <a:p>
            <a:pPr lvl="0">
              <a:spcBef>
                <a:spcPct val="0"/>
              </a:spcBef>
              <a:buClr>
                <a:srgbClr val="0000FF"/>
              </a:buClr>
            </a:pPr>
            <a:r>
              <a:rPr lang="en-US" altLang="en-US" dirty="0" smtClean="0">
                <a:solidFill>
                  <a:srgbClr val="242729"/>
                </a:solidFill>
                <a:cs typeface="Arial" panose="020B0604020202020204" pitchFamily="34" charset="0"/>
              </a:rPr>
              <a:t>If you and your friend repeats this T times (for large T), your friend should become convinced that the balls are indeed differently colored; otherwise, the probability that you would have succeeded at identifying all the switch/non-switches is at most (1/2)</a:t>
            </a:r>
            <a:r>
              <a:rPr lang="en-US" altLang="en-US" baseline="30000" dirty="0" smtClean="0">
                <a:solidFill>
                  <a:srgbClr val="242729"/>
                </a:solidFill>
                <a:cs typeface="Arial" panose="020B0604020202020204" pitchFamily="34" charset="0"/>
              </a:rPr>
              <a:t>T </a:t>
            </a:r>
          </a:p>
          <a:p>
            <a:pPr lvl="0">
              <a:spcBef>
                <a:spcPct val="0"/>
              </a:spcBef>
              <a:buClr>
                <a:srgbClr val="0000FF"/>
              </a:buClr>
            </a:pPr>
            <a:r>
              <a:rPr lang="en-US" altLang="en-US" dirty="0" smtClean="0">
                <a:solidFill>
                  <a:srgbClr val="242729"/>
                </a:solidFill>
                <a:cs typeface="Arial" panose="020B0604020202020204" pitchFamily="34" charset="0"/>
              </a:rPr>
              <a:t>Furthermore, the proof is "zero-knowledge" because your friend never learns which ball is yellow and which is red; indeed, he gains no knowledge about how to distinguish the balls.</a:t>
            </a:r>
            <a:endParaRPr lang="en-US" altLang="en-US" sz="800" dirty="0" smtClean="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3. A Game</a:t>
            </a:r>
            <a:endParaRPr lang="zh-CN" altLang="en-US" dirty="0"/>
          </a:p>
        </p:txBody>
      </p:sp>
      <p:sp>
        <p:nvSpPr>
          <p:cNvPr id="3" name="内容占位符 2"/>
          <p:cNvSpPr>
            <a:spLocks noGrp="1"/>
          </p:cNvSpPr>
          <p:nvPr>
            <p:ph idx="1"/>
          </p:nvPr>
        </p:nvSpPr>
        <p:spPr/>
        <p:txBody>
          <a:bodyPr>
            <a:normAutofit/>
          </a:bodyPr>
          <a:lstStyle/>
          <a:p>
            <a:r>
              <a:rPr lang="en-US" altLang="zh-CN" dirty="0" smtClean="0"/>
              <a:t>What is point? </a:t>
            </a:r>
          </a:p>
          <a:p>
            <a:pPr lvl="1"/>
            <a:r>
              <a:rPr lang="en-US" altLang="zh-CN" dirty="0" smtClean="0"/>
              <a:t>How is a voting </a:t>
            </a:r>
            <a:r>
              <a:rPr lang="en-US" altLang="zh-CN" dirty="0" err="1" smtClean="0"/>
              <a:t>blockchain</a:t>
            </a:r>
            <a:r>
              <a:rPr lang="en-US" altLang="zh-CN" dirty="0" smtClean="0"/>
              <a:t> feasible if the government can see how everyone votes?</a:t>
            </a:r>
          </a:p>
          <a:p>
            <a:pPr lvl="1">
              <a:buClr>
                <a:srgbClr val="0000FF"/>
              </a:buClr>
            </a:pPr>
            <a:r>
              <a:rPr lang="en-US" dirty="0" smtClean="0"/>
              <a:t>The answer is a zero knowledge proof</a:t>
            </a:r>
          </a:p>
          <a:p>
            <a:pPr lvl="1">
              <a:buClr>
                <a:srgbClr val="0000FF"/>
              </a:buClr>
            </a:pPr>
            <a:r>
              <a:rPr lang="en-US" dirty="0" smtClean="0"/>
              <a:t>This means that you provide cryptographic proof that you are a valid owner of a voting token – yet you do not have to reveal who you are.</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lang="zh-CN" altLang="en-US"/>
          </a:p>
        </p:txBody>
      </p:sp>
      <p:sp>
        <p:nvSpPr>
          <p:cNvPr id="4" name="标题 3"/>
          <p:cNvSpPr>
            <a:spLocks noGrp="1"/>
          </p:cNvSpPr>
          <p:nvPr>
            <p:ph type="ctrTitle"/>
          </p:nvPr>
        </p:nvSpPr>
        <p:spPr/>
        <p:txBody>
          <a:bodyPr/>
          <a:lstStyle/>
          <a:p>
            <a:r>
              <a:rPr lang="en-US" altLang="zh-CN" dirty="0" smtClean="0"/>
              <a:t>What is </a:t>
            </a:r>
            <a:r>
              <a:rPr lang="en-US" altLang="zh-CN" dirty="0" err="1" smtClean="0"/>
              <a:t>Blockchain</a:t>
            </a:r>
            <a:r>
              <a:rPr lang="en-US" altLang="zh-CN" dirty="0" smtClean="0"/>
              <a:t>?</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6517D1-0C05-0643-85B5-AF255071C467}"/>
              </a:ext>
            </a:extLst>
          </p:cNvPr>
          <p:cNvSpPr>
            <a:spLocks noGrp="1"/>
          </p:cNvSpPr>
          <p:nvPr>
            <p:ph type="title"/>
          </p:nvPr>
        </p:nvSpPr>
        <p:spPr/>
        <p:txBody>
          <a:bodyPr>
            <a:normAutofit fontScale="90000"/>
          </a:bodyPr>
          <a:lstStyle/>
          <a:p>
            <a:r>
              <a:rPr lang="en-US" dirty="0"/>
              <a:t>What is a blockchain?</a:t>
            </a:r>
          </a:p>
        </p:txBody>
      </p:sp>
      <p:sp>
        <p:nvSpPr>
          <p:cNvPr id="4" name="Subtitle 4">
            <a:extLst>
              <a:ext uri="{FF2B5EF4-FFF2-40B4-BE49-F238E27FC236}">
                <a16:creationId xmlns="" xmlns:a16="http://schemas.microsoft.com/office/drawing/2014/main" id="{7F14C849-78B2-7A44-81F8-01CC63047969}"/>
              </a:ext>
            </a:extLst>
          </p:cNvPr>
          <p:cNvSpPr txBox="1">
            <a:spLocks/>
          </p:cNvSpPr>
          <p:nvPr/>
        </p:nvSpPr>
        <p:spPr bwMode="auto">
          <a:xfrm>
            <a:off x="878515" y="1211573"/>
            <a:ext cx="7386970" cy="1704647"/>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Abstract answer:   a blockchain provides</a:t>
            </a:r>
          </a:p>
          <a:p>
            <a:pPr marL="914400" lvl="1" indent="-457200">
              <a:buFont typeface="Arial" panose="020B0604020202020204" pitchFamily="34" charset="0"/>
              <a:buChar char="•"/>
            </a:pPr>
            <a:r>
              <a:rPr lang="en-US" dirty="0"/>
              <a:t>coordination between many parties,</a:t>
            </a:r>
          </a:p>
          <a:p>
            <a:pPr marL="914400" lvl="1" indent="-457200">
              <a:buFont typeface="Arial" panose="020B0604020202020204" pitchFamily="34" charset="0"/>
              <a:buChar char="•"/>
            </a:pPr>
            <a:r>
              <a:rPr lang="en-US" dirty="0"/>
              <a:t>when there is no single trusted party</a:t>
            </a:r>
          </a:p>
        </p:txBody>
      </p:sp>
      <p:sp>
        <p:nvSpPr>
          <p:cNvPr id="5" name="TextBox 4">
            <a:extLst>
              <a:ext uri="{FF2B5EF4-FFF2-40B4-BE49-F238E27FC236}">
                <a16:creationId xmlns="" xmlns:a16="http://schemas.microsoft.com/office/drawing/2014/main" id="{E6E3919D-6B91-4749-9501-455B2FF16EF0}"/>
              </a:ext>
            </a:extLst>
          </p:cNvPr>
          <p:cNvSpPr txBox="1"/>
          <p:nvPr/>
        </p:nvSpPr>
        <p:spPr>
          <a:xfrm>
            <a:off x="1325662" y="3367768"/>
            <a:ext cx="6492675" cy="461665"/>
          </a:xfrm>
          <a:prstGeom prst="rect">
            <a:avLst/>
          </a:prstGeom>
          <a:noFill/>
        </p:spPr>
        <p:txBody>
          <a:bodyPr wrap="none" rtlCol="0">
            <a:spAutoFit/>
          </a:bodyPr>
          <a:lstStyle/>
          <a:p>
            <a:r>
              <a:rPr lang="en-US" dirty="0">
                <a:latin typeface="+mn-lt"/>
              </a:rPr>
              <a:t>if trusted party exists  ⇒   no need for a blockchain</a:t>
            </a:r>
          </a:p>
        </p:txBody>
      </p:sp>
      <p:sp>
        <p:nvSpPr>
          <p:cNvPr id="7" name="TextBox 6">
            <a:extLst>
              <a:ext uri="{FF2B5EF4-FFF2-40B4-BE49-F238E27FC236}">
                <a16:creationId xmlns="" xmlns:a16="http://schemas.microsoft.com/office/drawing/2014/main" id="{D3491A62-2C39-DF4C-808A-185EC7401C47}"/>
              </a:ext>
            </a:extLst>
          </p:cNvPr>
          <p:cNvSpPr txBox="1"/>
          <p:nvPr/>
        </p:nvSpPr>
        <p:spPr>
          <a:xfrm>
            <a:off x="1803450" y="4280981"/>
            <a:ext cx="5533246" cy="461665"/>
          </a:xfrm>
          <a:prstGeom prst="rect">
            <a:avLst/>
          </a:prstGeom>
          <a:noFill/>
        </p:spPr>
        <p:txBody>
          <a:bodyPr wrap="none" rtlCol="0">
            <a:spAutoFit/>
          </a:bodyPr>
          <a:lstStyle/>
          <a:p>
            <a:r>
              <a:rPr lang="en-US" dirty="0">
                <a:latin typeface="+mn-lt"/>
              </a:rPr>
              <a:t>[financial systems:  </a:t>
            </a:r>
            <a:r>
              <a:rPr lang="en-US" b="1" dirty="0">
                <a:latin typeface="+mn-lt"/>
              </a:rPr>
              <a:t>often no trusted party</a:t>
            </a:r>
            <a:r>
              <a:rPr lang="en-US" dirty="0">
                <a:latin typeface="+mn-lt"/>
              </a:rPr>
              <a:t>]</a:t>
            </a:r>
          </a:p>
        </p:txBody>
      </p:sp>
    </p:spTree>
    <p:extLst>
      <p:ext uri="{BB962C8B-B14F-4D97-AF65-F5344CB8AC3E}">
        <p14:creationId xmlns="" xmlns:p14="http://schemas.microsoft.com/office/powerpoint/2010/main" val="70121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846" y="107589"/>
            <a:ext cx="7886700" cy="994172"/>
          </a:xfrm>
        </p:spPr>
        <p:txBody>
          <a:bodyPr lIns="68580" tIns="34290" rIns="68580" bIns="34290"/>
          <a:lstStyle/>
          <a:p>
            <a:r>
              <a:rPr lang="en-US" dirty="0" err="1" smtClean="0"/>
              <a:t>Blockchain</a:t>
            </a:r>
            <a:r>
              <a:rPr lang="en-US" dirty="0" smtClean="0"/>
              <a:t> is a technology</a:t>
            </a:r>
            <a:endParaRPr lang="en-US" dirty="0"/>
          </a:p>
        </p:txBody>
      </p:sp>
      <p:sp>
        <p:nvSpPr>
          <p:cNvPr id="3" name="Content Placeholder 2"/>
          <p:cNvSpPr>
            <a:spLocks noGrp="1"/>
          </p:cNvSpPr>
          <p:nvPr>
            <p:ph idx="1"/>
          </p:nvPr>
        </p:nvSpPr>
        <p:spPr>
          <a:xfrm>
            <a:off x="327410" y="1268016"/>
            <a:ext cx="4353175" cy="3263504"/>
          </a:xfrm>
        </p:spPr>
        <p:txBody>
          <a:bodyPr>
            <a:normAutofit fontScale="85000" lnSpcReduction="20000"/>
          </a:bodyPr>
          <a:lstStyle/>
          <a:p>
            <a:pPr marL="0" indent="0">
              <a:buNone/>
            </a:pPr>
            <a:r>
              <a:rPr lang="en-US" sz="2700" dirty="0" smtClean="0"/>
              <a:t>There is no “the” </a:t>
            </a:r>
            <a:r>
              <a:rPr lang="en-US" sz="2700" dirty="0" err="1" smtClean="0"/>
              <a:t>blockchain</a:t>
            </a:r>
            <a:r>
              <a:rPr lang="en-US" sz="2700" dirty="0"/>
              <a:t> </a:t>
            </a:r>
            <a:r>
              <a:rPr lang="en-US" sz="2700" dirty="0" smtClean="0"/>
              <a:t>… </a:t>
            </a:r>
            <a:r>
              <a:rPr lang="en-US" sz="2700" u="sng" dirty="0" err="1" smtClean="0"/>
              <a:t>blockchain</a:t>
            </a:r>
            <a:r>
              <a:rPr lang="en-US" sz="2700" u="sng" dirty="0" smtClean="0"/>
              <a:t> is a technology</a:t>
            </a:r>
            <a:r>
              <a:rPr lang="en-US" sz="2700" dirty="0" smtClean="0"/>
              <a:t>. </a:t>
            </a:r>
          </a:p>
          <a:p>
            <a:pPr>
              <a:buClr>
                <a:srgbClr val="0000FF"/>
              </a:buClr>
            </a:pPr>
            <a:r>
              <a:rPr lang="en-US" dirty="0" smtClean="0"/>
              <a:t>Concept invented by Haber and </a:t>
            </a:r>
            <a:r>
              <a:rPr lang="en-US" dirty="0" err="1" smtClean="0"/>
              <a:t>Stornetta</a:t>
            </a:r>
            <a:r>
              <a:rPr lang="en-US" dirty="0" smtClean="0"/>
              <a:t> (1991) in the context of time-stamping digital documents.</a:t>
            </a:r>
          </a:p>
          <a:p>
            <a:pPr>
              <a:buClr>
                <a:srgbClr val="0000FF"/>
              </a:buClr>
            </a:pPr>
            <a:r>
              <a:rPr lang="en-US" dirty="0"/>
              <a:t>Also, </a:t>
            </a:r>
            <a:r>
              <a:rPr lang="en-US" dirty="0" err="1"/>
              <a:t>blockchain</a:t>
            </a:r>
            <a:r>
              <a:rPr lang="en-US" dirty="0"/>
              <a:t> is not bitcoin. Bitcoin uses a </a:t>
            </a:r>
            <a:r>
              <a:rPr lang="en-US" dirty="0" err="1"/>
              <a:t>blockchain</a:t>
            </a:r>
            <a:r>
              <a:rPr lang="en-US" dirty="0"/>
              <a:t> technology</a:t>
            </a:r>
            <a:r>
              <a:rPr lang="en-US" dirty="0" smtClean="0"/>
              <a:t>. </a:t>
            </a:r>
            <a:r>
              <a:rPr lang="en-US" sz="1700" dirty="0" smtClean="0"/>
              <a:t>(</a:t>
            </a:r>
            <a:r>
              <a:rPr lang="en-US" sz="1600" dirty="0" smtClean="0"/>
              <a:t>but it is not until the </a:t>
            </a:r>
            <a:r>
              <a:rPr lang="en-US" sz="1600" dirty="0" err="1" smtClean="0"/>
              <a:t>bitcoin</a:t>
            </a:r>
            <a:r>
              <a:rPr lang="en-US" sz="1600" dirty="0" smtClean="0"/>
              <a:t> that </a:t>
            </a:r>
            <a:r>
              <a:rPr lang="en-US" sz="1600" dirty="0" err="1" smtClean="0"/>
              <a:t>blockchain</a:t>
            </a:r>
            <a:r>
              <a:rPr lang="en-US" sz="1600" dirty="0" smtClean="0"/>
              <a:t> becomes </a:t>
            </a:r>
            <a:r>
              <a:rPr lang="en-US" sz="1600" dirty="0" smtClean="0"/>
              <a:t>well known</a:t>
            </a:r>
            <a:r>
              <a:rPr lang="en-US" sz="1700" dirty="0" smtClean="0"/>
              <a:t>)</a:t>
            </a:r>
            <a:endParaRPr lang="en-US" sz="1700" dirty="0"/>
          </a:p>
          <a:p>
            <a:pPr marL="0" indent="0">
              <a:buClr>
                <a:srgbClr val="0000FF"/>
              </a:buClr>
              <a:buNone/>
            </a:pPr>
            <a:endParaRPr lang="en-US" dirty="0"/>
          </a:p>
        </p:txBody>
      </p:sp>
      <p:pic>
        <p:nvPicPr>
          <p:cNvPr id="4" name="Picture 3"/>
          <p:cNvPicPr>
            <a:picLocks noChangeAspect="1"/>
          </p:cNvPicPr>
          <p:nvPr/>
        </p:nvPicPr>
        <p:blipFill>
          <a:blip r:embed="rId3"/>
          <a:stretch>
            <a:fillRect/>
          </a:stretch>
        </p:blipFill>
        <p:spPr>
          <a:xfrm>
            <a:off x="5109967" y="873779"/>
            <a:ext cx="3914842" cy="2055701"/>
          </a:xfrm>
          <a:prstGeom prst="rect">
            <a:avLst/>
          </a:prstGeom>
        </p:spPr>
      </p:pic>
      <p:pic>
        <p:nvPicPr>
          <p:cNvPr id="7" name="Picture 6"/>
          <p:cNvPicPr>
            <a:picLocks noChangeAspect="1"/>
          </p:cNvPicPr>
          <p:nvPr/>
        </p:nvPicPr>
        <p:blipFill>
          <a:blip r:embed="rId4"/>
          <a:stretch>
            <a:fillRect/>
          </a:stretch>
        </p:blipFill>
        <p:spPr>
          <a:xfrm>
            <a:off x="6816315" y="3046162"/>
            <a:ext cx="1208723" cy="1870253"/>
          </a:xfrm>
          <a:prstGeom prst="rect">
            <a:avLst/>
          </a:prstGeom>
        </p:spPr>
      </p:pic>
    </p:spTree>
    <p:extLst>
      <p:ext uri="{BB962C8B-B14F-4D97-AF65-F5344CB8AC3E}">
        <p14:creationId xmlns="" xmlns:p14="http://schemas.microsoft.com/office/powerpoint/2010/main" val="1665958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119" y="142225"/>
            <a:ext cx="7886700" cy="994172"/>
          </a:xfrm>
        </p:spPr>
        <p:txBody>
          <a:bodyPr lIns="68580" tIns="34290" rIns="68580" bIns="34290"/>
          <a:lstStyle/>
          <a:p>
            <a:r>
              <a:rPr lang="en-US" dirty="0" err="1" smtClean="0"/>
              <a:t>Blockchain</a:t>
            </a:r>
            <a:r>
              <a:rPr lang="en-US" dirty="0" smtClean="0"/>
              <a:t> is a ledger</a:t>
            </a:r>
            <a:endParaRPr lang="en-US" dirty="0"/>
          </a:p>
        </p:txBody>
      </p:sp>
      <p:sp>
        <p:nvSpPr>
          <p:cNvPr id="3" name="Content Placeholder 2"/>
          <p:cNvSpPr>
            <a:spLocks noGrp="1"/>
          </p:cNvSpPr>
          <p:nvPr>
            <p:ph idx="1"/>
          </p:nvPr>
        </p:nvSpPr>
        <p:spPr>
          <a:xfrm>
            <a:off x="327410" y="1268016"/>
            <a:ext cx="4042741" cy="3263504"/>
          </a:xfrm>
        </p:spPr>
        <p:txBody>
          <a:bodyPr/>
          <a:lstStyle/>
          <a:p>
            <a:pPr marL="0" indent="0">
              <a:buNone/>
            </a:pPr>
            <a:r>
              <a:rPr lang="en-US" sz="2700" dirty="0" smtClean="0"/>
              <a:t>A very special ledger…</a:t>
            </a:r>
          </a:p>
          <a:p>
            <a:pPr>
              <a:buClr>
                <a:srgbClr val="0000FF"/>
              </a:buClr>
            </a:pPr>
            <a:r>
              <a:rPr lang="en-US" dirty="0" smtClean="0"/>
              <a:t>Quickly and easily accessed and shared by many  -- distributed</a:t>
            </a:r>
          </a:p>
        </p:txBody>
      </p:sp>
    </p:spTree>
    <p:extLst>
      <p:ext uri="{BB962C8B-B14F-4D97-AF65-F5344CB8AC3E}">
        <p14:creationId xmlns="" xmlns:p14="http://schemas.microsoft.com/office/powerpoint/2010/main" val="203597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994172"/>
          </a:xfrm>
        </p:spPr>
        <p:txBody>
          <a:bodyPr lIns="68580" tIns="34290" rIns="68580" bIns="34290"/>
          <a:lstStyle/>
          <a:p>
            <a:r>
              <a:rPr lang="en-US" dirty="0" err="1" smtClean="0"/>
              <a:t>Blockchain</a:t>
            </a:r>
            <a:r>
              <a:rPr lang="en-US" dirty="0" smtClean="0"/>
              <a:t> is a ledger</a:t>
            </a:r>
            <a:endParaRPr lang="en-US" dirty="0"/>
          </a:p>
        </p:txBody>
      </p:sp>
      <p:sp>
        <p:nvSpPr>
          <p:cNvPr id="3" name="Content Placeholder 2"/>
          <p:cNvSpPr>
            <a:spLocks noGrp="1"/>
          </p:cNvSpPr>
          <p:nvPr>
            <p:ph idx="1"/>
          </p:nvPr>
        </p:nvSpPr>
        <p:spPr>
          <a:xfrm>
            <a:off x="327410" y="1268016"/>
            <a:ext cx="4042741" cy="3263504"/>
          </a:xfrm>
        </p:spPr>
        <p:txBody>
          <a:bodyPr/>
          <a:lstStyle/>
          <a:p>
            <a:pPr marL="0" indent="0">
              <a:buNone/>
            </a:pPr>
            <a:r>
              <a:rPr lang="en-US" sz="2700" dirty="0" smtClean="0"/>
              <a:t>A very special ledger…</a:t>
            </a:r>
          </a:p>
          <a:p>
            <a:pPr>
              <a:buClr>
                <a:srgbClr val="0000FF"/>
              </a:buClr>
            </a:pPr>
            <a:r>
              <a:rPr lang="en-US" dirty="0" smtClean="0"/>
              <a:t>Quickly and easily accessed and shared by many  -- distributed</a:t>
            </a:r>
          </a:p>
        </p:txBody>
      </p:sp>
      <p:pic>
        <p:nvPicPr>
          <p:cNvPr id="7" name="Picture 6"/>
          <p:cNvPicPr>
            <a:picLocks noChangeAspect="1"/>
          </p:cNvPicPr>
          <p:nvPr/>
        </p:nvPicPr>
        <p:blipFill>
          <a:blip r:embed="rId3"/>
          <a:stretch>
            <a:fillRect/>
          </a:stretch>
        </p:blipFill>
        <p:spPr>
          <a:xfrm>
            <a:off x="5044831" y="918133"/>
            <a:ext cx="4099169" cy="2520683"/>
          </a:xfrm>
          <a:prstGeom prst="rect">
            <a:avLst/>
          </a:prstGeom>
        </p:spPr>
      </p:pic>
      <p:cxnSp>
        <p:nvCxnSpPr>
          <p:cNvPr id="9" name="Straight Arrow Connector 8"/>
          <p:cNvCxnSpPr/>
          <p:nvPr/>
        </p:nvCxnSpPr>
        <p:spPr>
          <a:xfrm flipH="1" flipV="1">
            <a:off x="8645583" y="3383399"/>
            <a:ext cx="5715" cy="16113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21617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6517D1-0C05-0643-85B5-AF255071C467}"/>
              </a:ext>
            </a:extLst>
          </p:cNvPr>
          <p:cNvSpPr>
            <a:spLocks noGrp="1"/>
          </p:cNvSpPr>
          <p:nvPr>
            <p:ph type="title"/>
          </p:nvPr>
        </p:nvSpPr>
        <p:spPr/>
        <p:txBody>
          <a:bodyPr>
            <a:normAutofit fontScale="90000"/>
          </a:bodyPr>
          <a:lstStyle/>
          <a:p>
            <a:r>
              <a:rPr lang="en-US" dirty="0"/>
              <a:t>What is a blockchain?</a:t>
            </a:r>
          </a:p>
        </p:txBody>
      </p:sp>
      <p:sp>
        <p:nvSpPr>
          <p:cNvPr id="4" name="Subtitle 4">
            <a:extLst>
              <a:ext uri="{FF2B5EF4-FFF2-40B4-BE49-F238E27FC236}">
                <a16:creationId xmlns="" xmlns:a16="http://schemas.microsoft.com/office/drawing/2014/main" id="{7F14C849-78B2-7A44-81F8-01CC63047969}"/>
              </a:ext>
            </a:extLst>
          </p:cNvPr>
          <p:cNvSpPr txBox="1">
            <a:spLocks/>
          </p:cNvSpPr>
          <p:nvPr/>
        </p:nvSpPr>
        <p:spPr bwMode="auto">
          <a:xfrm>
            <a:off x="878515" y="1211573"/>
            <a:ext cx="7386970" cy="1704647"/>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Abstract answer:   a blockchain provides</a:t>
            </a:r>
          </a:p>
          <a:p>
            <a:pPr marL="914400" lvl="1" indent="-457200">
              <a:buFont typeface="Arial" panose="020B0604020202020204" pitchFamily="34" charset="0"/>
              <a:buChar char="•"/>
            </a:pPr>
            <a:r>
              <a:rPr lang="en-US" dirty="0"/>
              <a:t>coordination between many parties,</a:t>
            </a:r>
          </a:p>
          <a:p>
            <a:pPr marL="914400" lvl="1" indent="-457200">
              <a:buFont typeface="Arial" panose="020B0604020202020204" pitchFamily="34" charset="0"/>
              <a:buChar char="•"/>
            </a:pPr>
            <a:r>
              <a:rPr lang="en-US" dirty="0"/>
              <a:t>when there is no single trusted party</a:t>
            </a:r>
          </a:p>
        </p:txBody>
      </p:sp>
      <p:sp>
        <p:nvSpPr>
          <p:cNvPr id="5" name="TextBox 4">
            <a:extLst>
              <a:ext uri="{FF2B5EF4-FFF2-40B4-BE49-F238E27FC236}">
                <a16:creationId xmlns="" xmlns:a16="http://schemas.microsoft.com/office/drawing/2014/main" id="{E6E3919D-6B91-4749-9501-455B2FF16EF0}"/>
              </a:ext>
            </a:extLst>
          </p:cNvPr>
          <p:cNvSpPr txBox="1"/>
          <p:nvPr/>
        </p:nvSpPr>
        <p:spPr>
          <a:xfrm>
            <a:off x="1325662" y="3367768"/>
            <a:ext cx="6492675" cy="461665"/>
          </a:xfrm>
          <a:prstGeom prst="rect">
            <a:avLst/>
          </a:prstGeom>
          <a:noFill/>
        </p:spPr>
        <p:txBody>
          <a:bodyPr wrap="none" rtlCol="0">
            <a:spAutoFit/>
          </a:bodyPr>
          <a:lstStyle/>
          <a:p>
            <a:r>
              <a:rPr lang="en-US" dirty="0">
                <a:latin typeface="+mn-lt"/>
              </a:rPr>
              <a:t>if trusted party exists  ⇒   no need for a blockchain</a:t>
            </a:r>
          </a:p>
        </p:txBody>
      </p:sp>
      <p:sp>
        <p:nvSpPr>
          <p:cNvPr id="7" name="TextBox 6">
            <a:extLst>
              <a:ext uri="{FF2B5EF4-FFF2-40B4-BE49-F238E27FC236}">
                <a16:creationId xmlns="" xmlns:a16="http://schemas.microsoft.com/office/drawing/2014/main" id="{D3491A62-2C39-DF4C-808A-185EC7401C47}"/>
              </a:ext>
            </a:extLst>
          </p:cNvPr>
          <p:cNvSpPr txBox="1"/>
          <p:nvPr/>
        </p:nvSpPr>
        <p:spPr>
          <a:xfrm>
            <a:off x="1803450" y="4280981"/>
            <a:ext cx="5468420" cy="461665"/>
          </a:xfrm>
          <a:prstGeom prst="rect">
            <a:avLst/>
          </a:prstGeom>
          <a:noFill/>
        </p:spPr>
        <p:txBody>
          <a:bodyPr wrap="none" rtlCol="0">
            <a:spAutoFit/>
          </a:bodyPr>
          <a:lstStyle/>
          <a:p>
            <a:r>
              <a:rPr lang="en-US" dirty="0">
                <a:latin typeface="+mn-lt"/>
              </a:rPr>
              <a:t>[financial systems:  often no trusted party]</a:t>
            </a:r>
          </a:p>
        </p:txBody>
      </p:sp>
    </p:spTree>
    <p:extLst>
      <p:ext uri="{BB962C8B-B14F-4D97-AF65-F5344CB8AC3E}">
        <p14:creationId xmlns="" xmlns:p14="http://schemas.microsoft.com/office/powerpoint/2010/main" val="70121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410" y="273844"/>
            <a:ext cx="7886700" cy="994172"/>
          </a:xfrm>
        </p:spPr>
        <p:txBody>
          <a:bodyPr lIns="68580" tIns="34290" rIns="68580" bIns="34290"/>
          <a:lstStyle/>
          <a:p>
            <a:r>
              <a:rPr lang="en-US" dirty="0" err="1" smtClean="0"/>
              <a:t>Blockchain</a:t>
            </a:r>
            <a:r>
              <a:rPr lang="en-US" dirty="0" smtClean="0"/>
              <a:t> is a ledger</a:t>
            </a:r>
            <a:endParaRPr lang="en-US" dirty="0"/>
          </a:p>
        </p:txBody>
      </p:sp>
      <p:sp>
        <p:nvSpPr>
          <p:cNvPr id="3" name="Content Placeholder 2"/>
          <p:cNvSpPr>
            <a:spLocks noGrp="1"/>
          </p:cNvSpPr>
          <p:nvPr>
            <p:ph idx="1"/>
          </p:nvPr>
        </p:nvSpPr>
        <p:spPr>
          <a:xfrm>
            <a:off x="327410" y="1268016"/>
            <a:ext cx="4042741" cy="3263504"/>
          </a:xfrm>
        </p:spPr>
        <p:txBody>
          <a:bodyPr>
            <a:normAutofit fontScale="85000" lnSpcReduction="20000"/>
          </a:bodyPr>
          <a:lstStyle/>
          <a:p>
            <a:pPr marL="0" indent="0">
              <a:buNone/>
            </a:pPr>
            <a:r>
              <a:rPr lang="en-US" sz="2700" dirty="0" smtClean="0"/>
              <a:t>A very special ledger…</a:t>
            </a:r>
          </a:p>
          <a:p>
            <a:pPr>
              <a:buClr>
                <a:srgbClr val="0000FF"/>
              </a:buClr>
            </a:pPr>
            <a:r>
              <a:rPr lang="en-US" dirty="0" smtClean="0"/>
              <a:t>Quickly and easily accessed and shared by many  -- distributed</a:t>
            </a:r>
          </a:p>
          <a:p>
            <a:pPr>
              <a:buClr>
                <a:srgbClr val="0000FF"/>
              </a:buClr>
            </a:pPr>
            <a:r>
              <a:rPr lang="en-US" dirty="0" smtClean="0"/>
              <a:t>Various levels of transparency depending on application</a:t>
            </a:r>
          </a:p>
          <a:p>
            <a:pPr>
              <a:buClr>
                <a:srgbClr val="0000FF"/>
              </a:buClr>
            </a:pPr>
            <a:r>
              <a:rPr lang="en-US" dirty="0" smtClean="0"/>
              <a:t>Immutable (you can </a:t>
            </a:r>
            <a:r>
              <a:rPr lang="en-US" u="sng" dirty="0" smtClean="0"/>
              <a:t>only add to it </a:t>
            </a:r>
            <a:r>
              <a:rPr lang="en-US" dirty="0" smtClean="0"/>
              <a:t>– you cannot alter history)</a:t>
            </a:r>
          </a:p>
        </p:txBody>
      </p:sp>
      <p:pic>
        <p:nvPicPr>
          <p:cNvPr id="7" name="Picture 6"/>
          <p:cNvPicPr>
            <a:picLocks noChangeAspect="1"/>
          </p:cNvPicPr>
          <p:nvPr/>
        </p:nvPicPr>
        <p:blipFill>
          <a:blip r:embed="rId3"/>
          <a:stretch>
            <a:fillRect/>
          </a:stretch>
        </p:blipFill>
        <p:spPr>
          <a:xfrm>
            <a:off x="4883599" y="1236788"/>
            <a:ext cx="4099169" cy="2520683"/>
          </a:xfrm>
          <a:prstGeom prst="rect">
            <a:avLst/>
          </a:prstGeom>
        </p:spPr>
      </p:pic>
    </p:spTree>
    <p:extLst>
      <p:ext uri="{BB962C8B-B14F-4D97-AF65-F5344CB8AC3E}">
        <p14:creationId xmlns="" xmlns:p14="http://schemas.microsoft.com/office/powerpoint/2010/main" val="3983829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994172"/>
          </a:xfrm>
        </p:spPr>
        <p:txBody>
          <a:bodyPr lIns="68580" tIns="34290" rIns="68580" bIns="34290"/>
          <a:lstStyle/>
          <a:p>
            <a:r>
              <a:rPr lang="en-US" dirty="0" err="1" smtClean="0"/>
              <a:t>Blockchain</a:t>
            </a:r>
            <a:r>
              <a:rPr lang="en-US" dirty="0" smtClean="0"/>
              <a:t> is a ledger</a:t>
            </a:r>
            <a:endParaRPr lang="en-US" dirty="0"/>
          </a:p>
        </p:txBody>
      </p:sp>
      <p:sp>
        <p:nvSpPr>
          <p:cNvPr id="3" name="Content Placeholder 2"/>
          <p:cNvSpPr>
            <a:spLocks noGrp="1"/>
          </p:cNvSpPr>
          <p:nvPr>
            <p:ph idx="1"/>
          </p:nvPr>
        </p:nvSpPr>
        <p:spPr>
          <a:xfrm>
            <a:off x="327410" y="1268016"/>
            <a:ext cx="4042741" cy="3263504"/>
          </a:xfrm>
        </p:spPr>
        <p:txBody>
          <a:bodyPr>
            <a:normAutofit fontScale="77500" lnSpcReduction="20000"/>
          </a:bodyPr>
          <a:lstStyle/>
          <a:p>
            <a:pPr marL="0" indent="0">
              <a:buNone/>
            </a:pPr>
            <a:r>
              <a:rPr lang="en-US" sz="2700" dirty="0" smtClean="0"/>
              <a:t>A very special ledger…</a:t>
            </a:r>
          </a:p>
          <a:p>
            <a:pPr>
              <a:buClr>
                <a:srgbClr val="0000FF"/>
              </a:buClr>
            </a:pPr>
            <a:r>
              <a:rPr lang="en-US" dirty="0" smtClean="0"/>
              <a:t>Quickly and easily accessed and shared by many  -- distributed</a:t>
            </a:r>
          </a:p>
          <a:p>
            <a:pPr>
              <a:buClr>
                <a:srgbClr val="0000FF"/>
              </a:buClr>
            </a:pPr>
            <a:r>
              <a:rPr lang="en-US" dirty="0" smtClean="0"/>
              <a:t>Various levels of transparency depending on application</a:t>
            </a:r>
          </a:p>
          <a:p>
            <a:pPr>
              <a:buClr>
                <a:srgbClr val="0000FF"/>
              </a:buClr>
            </a:pPr>
            <a:r>
              <a:rPr lang="en-US" dirty="0" smtClean="0"/>
              <a:t>Immutable (you can </a:t>
            </a:r>
            <a:r>
              <a:rPr lang="en-US" u="sng" dirty="0" smtClean="0"/>
              <a:t>only add to it </a:t>
            </a:r>
            <a:r>
              <a:rPr lang="en-US" dirty="0" smtClean="0"/>
              <a:t>– you cannot alter history)</a:t>
            </a:r>
          </a:p>
          <a:p>
            <a:pPr>
              <a:buClr>
                <a:srgbClr val="0000FF"/>
              </a:buClr>
            </a:pPr>
            <a:r>
              <a:rPr lang="en-US" dirty="0" smtClean="0"/>
              <a:t>Cryptographically secured</a:t>
            </a:r>
            <a:endParaRPr lang="en-US" dirty="0"/>
          </a:p>
        </p:txBody>
      </p:sp>
      <p:pic>
        <p:nvPicPr>
          <p:cNvPr id="6" name="Shape 137"/>
          <p:cNvPicPr preferRelativeResize="0"/>
          <p:nvPr/>
        </p:nvPicPr>
        <p:blipFill>
          <a:blip r:embed="rId3">
            <a:alphaModFix/>
          </a:blip>
          <a:stretch>
            <a:fillRect/>
          </a:stretch>
        </p:blipFill>
        <p:spPr>
          <a:xfrm>
            <a:off x="4937086" y="3042852"/>
            <a:ext cx="4312508" cy="2100648"/>
          </a:xfrm>
          <a:prstGeom prst="rect">
            <a:avLst/>
          </a:prstGeom>
          <a:noFill/>
          <a:ln>
            <a:noFill/>
          </a:ln>
        </p:spPr>
      </p:pic>
      <p:pic>
        <p:nvPicPr>
          <p:cNvPr id="7" name="Picture 6"/>
          <p:cNvPicPr>
            <a:picLocks noChangeAspect="1"/>
          </p:cNvPicPr>
          <p:nvPr/>
        </p:nvPicPr>
        <p:blipFill>
          <a:blip r:embed="rId4"/>
          <a:stretch>
            <a:fillRect/>
          </a:stretch>
        </p:blipFill>
        <p:spPr>
          <a:xfrm>
            <a:off x="4940921" y="724169"/>
            <a:ext cx="4099169" cy="2520683"/>
          </a:xfrm>
          <a:prstGeom prst="rect">
            <a:avLst/>
          </a:prstGeom>
        </p:spPr>
      </p:pic>
      <p:cxnSp>
        <p:nvCxnSpPr>
          <p:cNvPr id="10" name="Straight Arrow Connector 9"/>
          <p:cNvCxnSpPr/>
          <p:nvPr/>
        </p:nvCxnSpPr>
        <p:spPr>
          <a:xfrm flipV="1">
            <a:off x="3312268" y="3348747"/>
            <a:ext cx="1714500" cy="5690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66488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30D9F8-5F2E-7448-A276-47D581555A44}"/>
              </a:ext>
            </a:extLst>
          </p:cNvPr>
          <p:cNvSpPr>
            <a:spLocks noGrp="1"/>
          </p:cNvSpPr>
          <p:nvPr>
            <p:ph type="title"/>
          </p:nvPr>
        </p:nvSpPr>
        <p:spPr/>
        <p:txBody>
          <a:bodyPr>
            <a:normAutofit fontScale="90000"/>
          </a:bodyPr>
          <a:lstStyle/>
          <a:p>
            <a:r>
              <a:rPr lang="en-US" dirty="0"/>
              <a:t>What is all the excitement about?</a:t>
            </a:r>
          </a:p>
        </p:txBody>
      </p:sp>
      <p:sp>
        <p:nvSpPr>
          <p:cNvPr id="3" name="Content Placeholder 2">
            <a:extLst>
              <a:ext uri="{FF2B5EF4-FFF2-40B4-BE49-F238E27FC236}">
                <a16:creationId xmlns="" xmlns:a16="http://schemas.microsoft.com/office/drawing/2014/main" id="{91DDB5FA-0C8E-FE45-BB51-D7C3A886C43E}"/>
              </a:ext>
            </a:extLst>
          </p:cNvPr>
          <p:cNvSpPr>
            <a:spLocks noGrp="1"/>
          </p:cNvSpPr>
          <p:nvPr>
            <p:ph idx="1"/>
          </p:nvPr>
        </p:nvSpPr>
        <p:spPr>
          <a:xfrm>
            <a:off x="276447" y="1200151"/>
            <a:ext cx="8739961" cy="3818430"/>
          </a:xfrm>
        </p:spPr>
        <p:txBody>
          <a:bodyPr>
            <a:normAutofit lnSpcReduction="10000"/>
          </a:bodyPr>
          <a:lstStyle/>
          <a:p>
            <a:pPr marL="0" indent="0">
              <a:buNone/>
            </a:pPr>
            <a:r>
              <a:rPr lang="en-US" sz="2400" dirty="0"/>
              <a:t>(1) Basic application:  a digital currency (stored value)</a:t>
            </a:r>
          </a:p>
          <a:p>
            <a:r>
              <a:rPr lang="en-US" sz="2400" dirty="0"/>
              <a:t>Current largest:  Bitcoin </a:t>
            </a:r>
            <a:r>
              <a:rPr lang="en-US" sz="2000" dirty="0"/>
              <a:t>(2009)</a:t>
            </a:r>
            <a:r>
              <a:rPr lang="en-US" sz="2400" dirty="0"/>
              <a:t>,   Ethereum </a:t>
            </a:r>
            <a:r>
              <a:rPr lang="en-US" sz="2000" dirty="0"/>
              <a:t>(2015)</a:t>
            </a:r>
            <a:r>
              <a:rPr lang="en-US" sz="2400" dirty="0"/>
              <a:t>,  Tether </a:t>
            </a:r>
            <a:r>
              <a:rPr lang="en-US" sz="2000" dirty="0"/>
              <a:t>(2014)</a:t>
            </a:r>
          </a:p>
          <a:p>
            <a:r>
              <a:rPr lang="en-US" sz="2400" dirty="0"/>
              <a:t>Global:  accessible to anyone with an Internet connection</a:t>
            </a:r>
          </a:p>
          <a:p>
            <a:pPr marL="0" indent="0">
              <a:spcBef>
                <a:spcPts val="2376"/>
              </a:spcBef>
              <a:buNone/>
            </a:pPr>
            <a:r>
              <a:rPr lang="en-US" sz="2400" dirty="0"/>
              <a:t>(2) Beyond stored value:   </a:t>
            </a:r>
            <a:r>
              <a:rPr lang="en-US" sz="2400" b="1" dirty="0"/>
              <a:t>decentralized applications (DAPPs)</a:t>
            </a:r>
          </a:p>
          <a:p>
            <a:r>
              <a:rPr lang="en-US" sz="2400" dirty="0" err="1"/>
              <a:t>DeFi</a:t>
            </a:r>
            <a:r>
              <a:rPr lang="en-US" sz="2400" dirty="0"/>
              <a:t>:   financial applications managed by </a:t>
            </a:r>
            <a:r>
              <a:rPr lang="en-US" sz="2400" u="sng" dirty="0"/>
              <a:t>public</a:t>
            </a:r>
            <a:r>
              <a:rPr lang="en-US" sz="2400" dirty="0"/>
              <a:t> programs</a:t>
            </a:r>
          </a:p>
          <a:p>
            <a:pPr lvl="1"/>
            <a:r>
              <a:rPr lang="en-US" sz="2400" dirty="0"/>
              <a:t>examples:   </a:t>
            </a:r>
            <a:r>
              <a:rPr lang="en-US" sz="2400" dirty="0" err="1"/>
              <a:t>stablecoins</a:t>
            </a:r>
            <a:r>
              <a:rPr lang="en-US" sz="2400" dirty="0"/>
              <a:t>,   lending,   exchanges,   ….</a:t>
            </a:r>
          </a:p>
          <a:p>
            <a:r>
              <a:rPr lang="en-US" sz="2400" dirty="0"/>
              <a:t>Asset management  (e.g.,  domain names,  games).</a:t>
            </a:r>
          </a:p>
          <a:p>
            <a:pPr marL="0" indent="0">
              <a:spcBef>
                <a:spcPts val="2376"/>
              </a:spcBef>
              <a:buNone/>
            </a:pPr>
            <a:r>
              <a:rPr lang="en-US" sz="2400" dirty="0"/>
              <a:t>(3) New programming model:   writing decentralized programs</a:t>
            </a:r>
          </a:p>
        </p:txBody>
      </p:sp>
      <p:cxnSp>
        <p:nvCxnSpPr>
          <p:cNvPr id="5" name="Straight Connector 4">
            <a:extLst>
              <a:ext uri="{FF2B5EF4-FFF2-40B4-BE49-F238E27FC236}">
                <a16:creationId xmlns="" xmlns:a16="http://schemas.microsoft.com/office/drawing/2014/main" id="{802E4E75-1C88-5649-86C8-AF43305A1DEA}"/>
              </a:ext>
            </a:extLst>
          </p:cNvPr>
          <p:cNvCxnSpPr/>
          <p:nvPr/>
        </p:nvCxnSpPr>
        <p:spPr>
          <a:xfrm>
            <a:off x="106326" y="2498652"/>
            <a:ext cx="89526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CC749B8B-EA6A-C345-8B37-8F92F120A6F6}"/>
              </a:ext>
            </a:extLst>
          </p:cNvPr>
          <p:cNvCxnSpPr/>
          <p:nvPr/>
        </p:nvCxnSpPr>
        <p:spPr>
          <a:xfrm>
            <a:off x="95693" y="4352261"/>
            <a:ext cx="895261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6470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normAutofit/>
          </a:bodyPr>
          <a:lstStyle/>
          <a:p>
            <a:pPr algn="l"/>
            <a:r>
              <a:rPr lang="en-US" sz="3000" dirty="0">
                <a:solidFill>
                  <a:srgbClr val="0000FF"/>
                </a:solidFill>
                <a:latin typeface="Calibri Light" panose="020F0302020204030204" pitchFamily="34" charset="0"/>
              </a:rPr>
              <a:t>The Founder</a:t>
            </a:r>
            <a:endParaRPr lang="en-US" sz="3000" dirty="0">
              <a:solidFill>
                <a:srgbClr val="0000FF"/>
              </a:solidFill>
            </a:endParaRP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28900" y="1085851"/>
            <a:ext cx="4140890" cy="31789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3429000" y="4171950"/>
            <a:ext cx="3971280" cy="438582"/>
          </a:xfrm>
          <a:prstGeom prst="rect">
            <a:avLst/>
          </a:prstGeom>
          <a:noFill/>
        </p:spPr>
        <p:txBody>
          <a:bodyPr wrap="none" lIns="68580" tIns="34290" rIns="68580" bIns="34290" rtlCol="0">
            <a:spAutoFit/>
          </a:bodyPr>
          <a:lstStyle/>
          <a:p>
            <a:r>
              <a:rPr lang="en-US" dirty="0">
                <a:hlinkClick r:id="rId3"/>
              </a:rPr>
              <a:t>https://bitcoin.org/bitcoin.pdf</a:t>
            </a:r>
            <a:endParaRPr lang="en-US" dirty="0"/>
          </a:p>
        </p:txBody>
      </p:sp>
      <p:cxnSp>
        <p:nvCxnSpPr>
          <p:cNvPr id="8" name="Straight Arrow Connector 7"/>
          <p:cNvCxnSpPr/>
          <p:nvPr/>
        </p:nvCxnSpPr>
        <p:spPr>
          <a:xfrm>
            <a:off x="2286000" y="1885950"/>
            <a:ext cx="1714500"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8246" y="1622759"/>
            <a:ext cx="720390" cy="438582"/>
          </a:xfrm>
          <a:prstGeom prst="rect">
            <a:avLst/>
          </a:prstGeom>
          <a:noFill/>
        </p:spPr>
        <p:txBody>
          <a:bodyPr wrap="none" lIns="68580" tIns="34290" rIns="68580" bIns="34290" rtlCol="0">
            <a:spAutoFit/>
          </a:bodyPr>
          <a:lstStyle/>
          <a:p>
            <a:r>
              <a:rPr lang="en-US" dirty="0"/>
              <a:t>P2P</a:t>
            </a:r>
          </a:p>
        </p:txBody>
      </p:sp>
      <p:cxnSp>
        <p:nvCxnSpPr>
          <p:cNvPr id="11" name="Straight Arrow Connector 10"/>
          <p:cNvCxnSpPr/>
          <p:nvPr/>
        </p:nvCxnSpPr>
        <p:spPr>
          <a:xfrm flipH="1">
            <a:off x="6115050" y="1747450"/>
            <a:ext cx="514350" cy="652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96306" y="1413477"/>
            <a:ext cx="2757806" cy="807913"/>
          </a:xfrm>
          <a:prstGeom prst="rect">
            <a:avLst/>
          </a:prstGeom>
          <a:noFill/>
        </p:spPr>
        <p:txBody>
          <a:bodyPr wrap="none" lIns="68580" tIns="34290" rIns="68580" bIns="34290" rtlCol="0">
            <a:spAutoFit/>
          </a:bodyPr>
          <a:lstStyle/>
          <a:p>
            <a:r>
              <a:rPr lang="en-US" dirty="0"/>
              <a:t>Electronic payment</a:t>
            </a:r>
          </a:p>
          <a:p>
            <a:r>
              <a:rPr lang="en-US" dirty="0"/>
              <a:t>system</a:t>
            </a:r>
          </a:p>
        </p:txBody>
      </p:sp>
      <p:cxnSp>
        <p:nvCxnSpPr>
          <p:cNvPr id="16" name="Straight Arrow Connector 15"/>
          <p:cNvCxnSpPr/>
          <p:nvPr/>
        </p:nvCxnSpPr>
        <p:spPr>
          <a:xfrm flipH="1">
            <a:off x="6286500" y="2343150"/>
            <a:ext cx="62865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72301" y="2228851"/>
            <a:ext cx="1544334" cy="807913"/>
          </a:xfrm>
          <a:prstGeom prst="rect">
            <a:avLst/>
          </a:prstGeom>
          <a:noFill/>
        </p:spPr>
        <p:txBody>
          <a:bodyPr wrap="none" lIns="68580" tIns="34290" rIns="68580" bIns="34290" rtlCol="0">
            <a:spAutoFit/>
          </a:bodyPr>
          <a:lstStyle/>
          <a:p>
            <a:r>
              <a:rPr lang="en-US" dirty="0"/>
              <a:t>No double</a:t>
            </a:r>
          </a:p>
          <a:p>
            <a:r>
              <a:rPr lang="en-US" dirty="0"/>
              <a:t>spending</a:t>
            </a:r>
          </a:p>
        </p:txBody>
      </p:sp>
      <p:cxnSp>
        <p:nvCxnSpPr>
          <p:cNvPr id="23" name="Straight Arrow Connector 22"/>
          <p:cNvCxnSpPr/>
          <p:nvPr/>
        </p:nvCxnSpPr>
        <p:spPr>
          <a:xfrm>
            <a:off x="2228850" y="2800350"/>
            <a:ext cx="257175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3065" y="2365665"/>
            <a:ext cx="1594026" cy="807913"/>
          </a:xfrm>
          <a:prstGeom prst="rect">
            <a:avLst/>
          </a:prstGeom>
          <a:noFill/>
        </p:spPr>
        <p:txBody>
          <a:bodyPr wrap="none" lIns="68580" tIns="34290" rIns="68580" bIns="34290" rtlCol="0">
            <a:spAutoFit/>
          </a:bodyPr>
          <a:lstStyle/>
          <a:p>
            <a:r>
              <a:rPr lang="en-US" dirty="0"/>
              <a:t>Secure via</a:t>
            </a:r>
          </a:p>
          <a:p>
            <a:r>
              <a:rPr lang="en-US" dirty="0"/>
              <a:t>hash</a:t>
            </a:r>
          </a:p>
        </p:txBody>
      </p:sp>
      <p:cxnSp>
        <p:nvCxnSpPr>
          <p:cNvPr id="26" name="Straight Arrow Connector 25"/>
          <p:cNvCxnSpPr/>
          <p:nvPr/>
        </p:nvCxnSpPr>
        <p:spPr>
          <a:xfrm flipV="1">
            <a:off x="2000250" y="3543300"/>
            <a:ext cx="91440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0" y="3558886"/>
            <a:ext cx="2485296" cy="1177245"/>
          </a:xfrm>
          <a:prstGeom prst="rect">
            <a:avLst/>
          </a:prstGeom>
          <a:noFill/>
        </p:spPr>
        <p:txBody>
          <a:bodyPr wrap="none" lIns="68580" tIns="34290" rIns="68580" bIns="34290" rtlCol="0">
            <a:spAutoFit/>
          </a:bodyPr>
          <a:lstStyle/>
          <a:p>
            <a:r>
              <a:rPr lang="en-US" dirty="0"/>
              <a:t>Warning</a:t>
            </a:r>
          </a:p>
          <a:p>
            <a:r>
              <a:rPr lang="en-US" dirty="0"/>
              <a:t>about majority of</a:t>
            </a:r>
          </a:p>
          <a:p>
            <a:r>
              <a:rPr lang="en-US" dirty="0"/>
              <a:t>computing power</a:t>
            </a:r>
          </a:p>
        </p:txBody>
      </p:sp>
      <p:cxnSp>
        <p:nvCxnSpPr>
          <p:cNvPr id="29" name="Straight Arrow Connector 28"/>
          <p:cNvCxnSpPr/>
          <p:nvPr/>
        </p:nvCxnSpPr>
        <p:spPr>
          <a:xfrm>
            <a:off x="4629150" y="400051"/>
            <a:ext cx="0" cy="1255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36665" y="144662"/>
            <a:ext cx="3887924" cy="438582"/>
          </a:xfrm>
          <a:prstGeom prst="rect">
            <a:avLst/>
          </a:prstGeom>
          <a:noFill/>
        </p:spPr>
        <p:txBody>
          <a:bodyPr wrap="none" lIns="68580" tIns="34290" rIns="68580" bIns="34290" rtlCol="0">
            <a:spAutoFit/>
          </a:bodyPr>
          <a:lstStyle/>
          <a:p>
            <a:r>
              <a:rPr lang="en-US" dirty="0" smtClean="0"/>
              <a:t>Craig, Dorian, Hal, or Nick?</a:t>
            </a:r>
            <a:endParaRPr lang="en-US" dirty="0"/>
          </a:p>
        </p:txBody>
      </p:sp>
      <p:sp>
        <p:nvSpPr>
          <p:cNvPr id="18" name="TextBox 17"/>
          <p:cNvSpPr txBox="1"/>
          <p:nvPr/>
        </p:nvSpPr>
        <p:spPr>
          <a:xfrm>
            <a:off x="3429001" y="4583134"/>
            <a:ext cx="3770904" cy="438582"/>
          </a:xfrm>
          <a:prstGeom prst="rect">
            <a:avLst/>
          </a:prstGeom>
          <a:noFill/>
        </p:spPr>
        <p:txBody>
          <a:bodyPr wrap="none" lIns="68580" tIns="34290" rIns="68580" bIns="34290" rtlCol="0">
            <a:spAutoFit/>
          </a:bodyPr>
          <a:lstStyle/>
          <a:p>
            <a:r>
              <a:rPr lang="en-US" dirty="0"/>
              <a:t>Published November 2008</a:t>
            </a:r>
          </a:p>
        </p:txBody>
      </p:sp>
    </p:spTree>
    <p:extLst>
      <p:ext uri="{BB962C8B-B14F-4D97-AF65-F5344CB8AC3E}">
        <p14:creationId xmlns="" xmlns:p14="http://schemas.microsoft.com/office/powerpoint/2010/main" val="32903325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6"/>
          <p:cNvPicPr>
            <a:picLocks noChangeAspect="1"/>
          </p:cNvPicPr>
          <p:nvPr/>
        </p:nvPicPr>
        <p:blipFill>
          <a:blip r:embed="rId2"/>
          <a:stretch>
            <a:fillRect/>
          </a:stretch>
        </p:blipFill>
        <p:spPr>
          <a:xfrm>
            <a:off x="381000" y="99137"/>
            <a:ext cx="3650372" cy="4886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normAutofit/>
          </a:bodyPr>
          <a:lstStyle/>
          <a:p>
            <a:pPr algn="l"/>
            <a:r>
              <a:rPr lang="en-US" sz="3000" dirty="0" smtClean="0">
                <a:solidFill>
                  <a:srgbClr val="0000FF"/>
                </a:solidFill>
                <a:latin typeface="Calibri Light" panose="020F0302020204030204" pitchFamily="34" charset="0"/>
              </a:rPr>
              <a:t>Genesis Block</a:t>
            </a:r>
            <a:endParaRPr lang="en-US" sz="3000" dirty="0">
              <a:solidFill>
                <a:srgbClr val="0000FF"/>
              </a:solidFill>
              <a:latin typeface="Calibri Light" panose="020F0302020204030204" pitchFamily="34" charset="0"/>
            </a:endParaRPr>
          </a:p>
        </p:txBody>
      </p:sp>
      <p:sp>
        <p:nvSpPr>
          <p:cNvPr id="9" name="Content Placeholder 2"/>
          <p:cNvSpPr>
            <a:spLocks noGrp="1"/>
          </p:cNvSpPr>
          <p:nvPr>
            <p:ph idx="1"/>
          </p:nvPr>
        </p:nvSpPr>
        <p:spPr>
          <a:xfrm>
            <a:off x="400050" y="1200151"/>
            <a:ext cx="8343900" cy="457199"/>
          </a:xfrm>
        </p:spPr>
        <p:txBody>
          <a:bodyPr>
            <a:normAutofit/>
          </a:bodyPr>
          <a:lstStyle/>
          <a:p>
            <a:pPr>
              <a:buClr>
                <a:srgbClr val="0000FF"/>
              </a:buClr>
            </a:pPr>
            <a:r>
              <a:rPr lang="en-US" sz="2100" dirty="0"/>
              <a:t>The network was “started” January 3, 2009 with the Genesis </a:t>
            </a:r>
            <a:r>
              <a:rPr lang="en-US" sz="2100" dirty="0" smtClean="0"/>
              <a:t>Block</a:t>
            </a:r>
            <a:endParaRPr lang="en-US" sz="2100" dirty="0"/>
          </a:p>
        </p:txBody>
      </p:sp>
      <p:pic>
        <p:nvPicPr>
          <p:cNvPr id="1026" name="Picture 2" descr="Image result for genesis block"/>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9532" y="1591540"/>
            <a:ext cx="4557713" cy="3421857"/>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172200" y="1714500"/>
            <a:ext cx="2412579" cy="3093244"/>
          </a:xfrm>
          <a:prstGeom prst="rect">
            <a:avLst/>
          </a:prstGeom>
        </p:spPr>
      </p:pic>
    </p:spTree>
    <p:extLst>
      <p:ext uri="{BB962C8B-B14F-4D97-AF65-F5344CB8AC3E}">
        <p14:creationId xmlns="" xmlns:p14="http://schemas.microsoft.com/office/powerpoint/2010/main" val="41130437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60F798F-C241-594C-8FDC-36BEC9C7BAB6}"/>
              </a:ext>
            </a:extLst>
          </p:cNvPr>
          <p:cNvPicPr>
            <a:picLocks noChangeAspect="1"/>
          </p:cNvPicPr>
          <p:nvPr/>
        </p:nvPicPr>
        <p:blipFill>
          <a:blip r:embed="rId3"/>
          <a:stretch>
            <a:fillRect/>
          </a:stretch>
        </p:blipFill>
        <p:spPr>
          <a:xfrm rot="21106934">
            <a:off x="359535" y="1601148"/>
            <a:ext cx="8424930" cy="2302278"/>
          </a:xfrm>
          <a:prstGeom prst="rect">
            <a:avLst/>
          </a:prstGeom>
          <a:ln>
            <a:solidFill>
              <a:schemeClr val="accent1"/>
            </a:solidFill>
          </a:ln>
        </p:spPr>
      </p:pic>
      <p:pic>
        <p:nvPicPr>
          <p:cNvPr id="5" name="Picture 4">
            <a:extLst>
              <a:ext uri="{FF2B5EF4-FFF2-40B4-BE49-F238E27FC236}">
                <a16:creationId xmlns="" xmlns:a16="http://schemas.microsoft.com/office/drawing/2014/main" id="{C631EA71-F8B2-8F4E-ADBC-5100B08E5010}"/>
              </a:ext>
            </a:extLst>
          </p:cNvPr>
          <p:cNvPicPr>
            <a:picLocks noChangeAspect="1"/>
          </p:cNvPicPr>
          <p:nvPr/>
        </p:nvPicPr>
        <p:blipFill>
          <a:blip r:embed="rId4"/>
          <a:stretch>
            <a:fillRect/>
          </a:stretch>
        </p:blipFill>
        <p:spPr>
          <a:xfrm rot="589445">
            <a:off x="81307" y="2067694"/>
            <a:ext cx="8712200" cy="1701800"/>
          </a:xfrm>
          <a:prstGeom prst="rect">
            <a:avLst/>
          </a:prstGeom>
          <a:ln>
            <a:solidFill>
              <a:schemeClr val="accent1"/>
            </a:solidFill>
          </a:ln>
        </p:spPr>
      </p:pic>
      <p:sp>
        <p:nvSpPr>
          <p:cNvPr id="6" name="Title 5">
            <a:extLst>
              <a:ext uri="{FF2B5EF4-FFF2-40B4-BE49-F238E27FC236}">
                <a16:creationId xmlns="" xmlns:a16="http://schemas.microsoft.com/office/drawing/2014/main" id="{3A2280A0-286A-5545-9AAF-F724DD2D3CB6}"/>
              </a:ext>
            </a:extLst>
          </p:cNvPr>
          <p:cNvSpPr>
            <a:spLocks noGrp="1"/>
          </p:cNvSpPr>
          <p:nvPr>
            <p:ph type="title"/>
          </p:nvPr>
        </p:nvSpPr>
        <p:spPr>
          <a:xfrm>
            <a:off x="457200" y="124919"/>
            <a:ext cx="8229600" cy="623097"/>
          </a:xfrm>
        </p:spPr>
        <p:txBody>
          <a:bodyPr>
            <a:normAutofit fontScale="90000"/>
          </a:bodyPr>
          <a:lstStyle/>
          <a:p>
            <a:r>
              <a:rPr lang="en-US" dirty="0"/>
              <a:t>Central Bank Digital Currency  (CBDC)</a:t>
            </a:r>
          </a:p>
        </p:txBody>
      </p:sp>
      <p:sp>
        <p:nvSpPr>
          <p:cNvPr id="2" name="TextBox 1">
            <a:extLst>
              <a:ext uri="{FF2B5EF4-FFF2-40B4-BE49-F238E27FC236}">
                <a16:creationId xmlns="" xmlns:a16="http://schemas.microsoft.com/office/drawing/2014/main" id="{A729A5FC-3CCD-3A45-961A-D1DA6500FB78}"/>
              </a:ext>
            </a:extLst>
          </p:cNvPr>
          <p:cNvSpPr txBox="1"/>
          <p:nvPr/>
        </p:nvSpPr>
        <p:spPr>
          <a:xfrm rot="21161054">
            <a:off x="206369" y="2072364"/>
            <a:ext cx="8698759" cy="1077218"/>
          </a:xfrm>
          <a:prstGeom prst="rect">
            <a:avLst/>
          </a:prstGeom>
          <a:solidFill>
            <a:schemeClr val="bg1"/>
          </a:solidFill>
          <a:ln>
            <a:solidFill>
              <a:schemeClr val="accent1"/>
            </a:solidFill>
          </a:ln>
        </p:spPr>
        <p:txBody>
          <a:bodyPr wrap="square" rtlCol="0">
            <a:spAutoFit/>
          </a:bodyPr>
          <a:lstStyle/>
          <a:p>
            <a:r>
              <a:rPr lang="en-US" sz="3200" dirty="0">
                <a:latin typeface="+mn-lt"/>
              </a:rPr>
              <a:t>30 central banks actively working on retail CBDC</a:t>
            </a:r>
          </a:p>
          <a:p>
            <a:r>
              <a:rPr lang="en-US" sz="3200" dirty="0">
                <a:latin typeface="+mn-lt"/>
              </a:rPr>
              <a:t>									</a:t>
            </a:r>
            <a:r>
              <a:rPr lang="en-US" sz="2800" dirty="0">
                <a:latin typeface="+mn-lt"/>
              </a:rPr>
              <a:t>[BIS survey Jan. 2019]</a:t>
            </a:r>
            <a:endParaRPr lang="en-US" sz="3200" dirty="0">
              <a:latin typeface="+mn-lt"/>
            </a:endParaRPr>
          </a:p>
        </p:txBody>
      </p:sp>
      <p:sp>
        <p:nvSpPr>
          <p:cNvPr id="4" name="Rectangle 3">
            <a:extLst>
              <a:ext uri="{FF2B5EF4-FFF2-40B4-BE49-F238E27FC236}">
                <a16:creationId xmlns="" xmlns:a16="http://schemas.microsoft.com/office/drawing/2014/main" id="{DAB30075-BF7A-9544-B5F3-033A6B383302}"/>
              </a:ext>
            </a:extLst>
          </p:cNvPr>
          <p:cNvSpPr/>
          <p:nvPr/>
        </p:nvSpPr>
        <p:spPr>
          <a:xfrm rot="20857827">
            <a:off x="639704" y="3692295"/>
            <a:ext cx="1738081" cy="5089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074690DA-A196-1449-82D9-3EEB15365B01}"/>
              </a:ext>
            </a:extLst>
          </p:cNvPr>
          <p:cNvPicPr>
            <a:picLocks noChangeAspect="1"/>
          </p:cNvPicPr>
          <p:nvPr/>
        </p:nvPicPr>
        <p:blipFill>
          <a:blip r:embed="rId5"/>
          <a:stretch>
            <a:fillRect/>
          </a:stretch>
        </p:blipFill>
        <p:spPr>
          <a:xfrm rot="883007">
            <a:off x="688691" y="1824817"/>
            <a:ext cx="7299434" cy="1854938"/>
          </a:xfrm>
          <a:prstGeom prst="rect">
            <a:avLst/>
          </a:prstGeom>
          <a:ln>
            <a:solidFill>
              <a:schemeClr val="accent1"/>
            </a:solidFill>
          </a:ln>
        </p:spPr>
      </p:pic>
    </p:spTree>
    <p:extLst>
      <p:ext uri="{BB962C8B-B14F-4D97-AF65-F5344CB8AC3E}">
        <p14:creationId xmlns="" xmlns:p14="http://schemas.microsoft.com/office/powerpoint/2010/main" val="236179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31EC88BD-E2F0-5E45-BD4C-79347C2DD49C}"/>
              </a:ext>
            </a:extLst>
          </p:cNvPr>
          <p:cNvSpPr/>
          <p:nvPr/>
        </p:nvSpPr>
        <p:spPr>
          <a:xfrm>
            <a:off x="159488" y="3019646"/>
            <a:ext cx="8527312" cy="154172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928290A-AA40-F740-84EA-CA4266649FE2}"/>
              </a:ext>
            </a:extLst>
          </p:cNvPr>
          <p:cNvSpPr>
            <a:spLocks noGrp="1"/>
          </p:cNvSpPr>
          <p:nvPr>
            <p:ph type="title"/>
          </p:nvPr>
        </p:nvSpPr>
        <p:spPr>
          <a:xfrm>
            <a:off x="457200" y="87597"/>
            <a:ext cx="8229600" cy="623097"/>
          </a:xfrm>
        </p:spPr>
        <p:txBody>
          <a:bodyPr>
            <a:noAutofit/>
          </a:bodyPr>
          <a:lstStyle/>
          <a:p>
            <a:r>
              <a:rPr lang="en-US" dirty="0"/>
              <a:t>What is a blockchain?   </a:t>
            </a:r>
          </a:p>
        </p:txBody>
      </p:sp>
      <p:grpSp>
        <p:nvGrpSpPr>
          <p:cNvPr id="4" name="Group 3">
            <a:extLst>
              <a:ext uri="{FF2B5EF4-FFF2-40B4-BE49-F238E27FC236}">
                <a16:creationId xmlns="" xmlns:a16="http://schemas.microsoft.com/office/drawing/2014/main" id="{0C761EFF-B04A-C446-9D95-246B1A0CD4D4}"/>
              </a:ext>
            </a:extLst>
          </p:cNvPr>
          <p:cNvGrpSpPr/>
          <p:nvPr/>
        </p:nvGrpSpPr>
        <p:grpSpPr>
          <a:xfrm>
            <a:off x="327638" y="3905052"/>
            <a:ext cx="7755630" cy="497711"/>
            <a:chOff x="327638" y="3905052"/>
            <a:chExt cx="7755630" cy="497711"/>
          </a:xfrm>
        </p:grpSpPr>
        <p:sp>
          <p:nvSpPr>
            <p:cNvPr id="5" name="Rectangle 4">
              <a:extLst>
                <a:ext uri="{FF2B5EF4-FFF2-40B4-BE49-F238E27FC236}">
                  <a16:creationId xmlns="" xmlns:a16="http://schemas.microsoft.com/office/drawing/2014/main" id="{B21A25B7-AD39-2F4B-9997-75D8B661FC1E}"/>
                </a:ext>
              </a:extLst>
            </p:cNvPr>
            <p:cNvSpPr/>
            <p:nvPr/>
          </p:nvSpPr>
          <p:spPr>
            <a:xfrm>
              <a:off x="1856089" y="3905052"/>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consensus layer</a:t>
              </a:r>
            </a:p>
          </p:txBody>
        </p:sp>
        <p:sp>
          <p:nvSpPr>
            <p:cNvPr id="6" name="TextBox 5">
              <a:extLst>
                <a:ext uri="{FF2B5EF4-FFF2-40B4-BE49-F238E27FC236}">
                  <a16:creationId xmlns="" xmlns:a16="http://schemas.microsoft.com/office/drawing/2014/main" id="{EDE38263-B93C-3B41-81B9-2A92E4CB91F5}"/>
                </a:ext>
              </a:extLst>
            </p:cNvPr>
            <p:cNvSpPr txBox="1"/>
            <p:nvPr/>
          </p:nvSpPr>
          <p:spPr>
            <a:xfrm>
              <a:off x="327638" y="3905052"/>
              <a:ext cx="1297150" cy="461665"/>
            </a:xfrm>
            <a:prstGeom prst="rect">
              <a:avLst/>
            </a:prstGeom>
            <a:noFill/>
          </p:spPr>
          <p:txBody>
            <a:bodyPr wrap="none" rtlCol="0">
              <a:spAutoFit/>
            </a:bodyPr>
            <a:lstStyle/>
            <a:p>
              <a:r>
                <a:rPr lang="en-US" dirty="0"/>
                <a:t>Layer 1:</a:t>
              </a:r>
            </a:p>
          </p:txBody>
        </p:sp>
      </p:grpSp>
      <p:grpSp>
        <p:nvGrpSpPr>
          <p:cNvPr id="3" name="Group 2">
            <a:extLst>
              <a:ext uri="{FF2B5EF4-FFF2-40B4-BE49-F238E27FC236}">
                <a16:creationId xmlns="" xmlns:a16="http://schemas.microsoft.com/office/drawing/2014/main" id="{9A076B6C-05AB-1A47-AABD-40BE47FBD831}"/>
              </a:ext>
            </a:extLst>
          </p:cNvPr>
          <p:cNvGrpSpPr/>
          <p:nvPr/>
        </p:nvGrpSpPr>
        <p:grpSpPr>
          <a:xfrm>
            <a:off x="327638" y="3143052"/>
            <a:ext cx="7755630" cy="497711"/>
            <a:chOff x="327638" y="3143052"/>
            <a:chExt cx="7755630" cy="497711"/>
          </a:xfrm>
        </p:grpSpPr>
        <p:sp>
          <p:nvSpPr>
            <p:cNvPr id="8" name="Rectangle 7">
              <a:extLst>
                <a:ext uri="{FF2B5EF4-FFF2-40B4-BE49-F238E27FC236}">
                  <a16:creationId xmlns="" xmlns:a16="http://schemas.microsoft.com/office/drawing/2014/main" id="{7743F4FC-DADC-774C-9417-B874A4A8F874}"/>
                </a:ext>
              </a:extLst>
            </p:cNvPr>
            <p:cNvSpPr/>
            <p:nvPr/>
          </p:nvSpPr>
          <p:spPr>
            <a:xfrm>
              <a:off x="1856089" y="3143052"/>
              <a:ext cx="6227179" cy="497711"/>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compute layer  </a:t>
              </a:r>
              <a:r>
                <a:rPr lang="en-US" dirty="0"/>
                <a:t>(blockchain computer)</a:t>
              </a:r>
            </a:p>
          </p:txBody>
        </p:sp>
        <p:sp>
          <p:nvSpPr>
            <p:cNvPr id="9" name="TextBox 8">
              <a:extLst>
                <a:ext uri="{FF2B5EF4-FFF2-40B4-BE49-F238E27FC236}">
                  <a16:creationId xmlns="" xmlns:a16="http://schemas.microsoft.com/office/drawing/2014/main" id="{EF38AFE3-1119-6B44-B454-2F608BBCD43F}"/>
                </a:ext>
              </a:extLst>
            </p:cNvPr>
            <p:cNvSpPr txBox="1"/>
            <p:nvPr/>
          </p:nvSpPr>
          <p:spPr>
            <a:xfrm>
              <a:off x="327638" y="3143052"/>
              <a:ext cx="1553630" cy="461665"/>
            </a:xfrm>
            <a:prstGeom prst="rect">
              <a:avLst/>
            </a:prstGeom>
            <a:noFill/>
          </p:spPr>
          <p:txBody>
            <a:bodyPr wrap="none" rtlCol="0">
              <a:spAutoFit/>
            </a:bodyPr>
            <a:lstStyle/>
            <a:p>
              <a:r>
                <a:rPr lang="en-US" dirty="0"/>
                <a:t>Layer 1.5:</a:t>
              </a:r>
            </a:p>
          </p:txBody>
        </p:sp>
      </p:grpSp>
      <p:grpSp>
        <p:nvGrpSpPr>
          <p:cNvPr id="7" name="Group 6">
            <a:extLst>
              <a:ext uri="{FF2B5EF4-FFF2-40B4-BE49-F238E27FC236}">
                <a16:creationId xmlns="" xmlns:a16="http://schemas.microsoft.com/office/drawing/2014/main" id="{875199BB-2D8C-AA44-974D-A13FC74A7EF0}"/>
              </a:ext>
            </a:extLst>
          </p:cNvPr>
          <p:cNvGrpSpPr/>
          <p:nvPr/>
        </p:nvGrpSpPr>
        <p:grpSpPr>
          <a:xfrm>
            <a:off x="307912" y="2381052"/>
            <a:ext cx="7755630" cy="497711"/>
            <a:chOff x="307912" y="2381052"/>
            <a:chExt cx="7755630" cy="497711"/>
          </a:xfrm>
        </p:grpSpPr>
        <p:sp>
          <p:nvSpPr>
            <p:cNvPr id="10" name="Rectangle 9">
              <a:extLst>
                <a:ext uri="{FF2B5EF4-FFF2-40B4-BE49-F238E27FC236}">
                  <a16:creationId xmlns="" xmlns:a16="http://schemas.microsoft.com/office/drawing/2014/main" id="{00C49F5C-4F1E-8B43-858C-586E38E2D1BD}"/>
                </a:ext>
              </a:extLst>
            </p:cNvPr>
            <p:cNvSpPr/>
            <p:nvPr/>
          </p:nvSpPr>
          <p:spPr>
            <a:xfrm>
              <a:off x="1836363" y="2381052"/>
              <a:ext cx="6227179"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applications</a:t>
              </a:r>
              <a:r>
                <a:rPr lang="en-US" dirty="0"/>
                <a:t>   (DAPPs, smart contracts)</a:t>
              </a:r>
            </a:p>
          </p:txBody>
        </p:sp>
        <p:sp>
          <p:nvSpPr>
            <p:cNvPr id="11" name="TextBox 10">
              <a:extLst>
                <a:ext uri="{FF2B5EF4-FFF2-40B4-BE49-F238E27FC236}">
                  <a16:creationId xmlns="" xmlns:a16="http://schemas.microsoft.com/office/drawing/2014/main" id="{BE7D2C1C-B149-E141-A75E-BD52DE87D688}"/>
                </a:ext>
              </a:extLst>
            </p:cNvPr>
            <p:cNvSpPr txBox="1"/>
            <p:nvPr/>
          </p:nvSpPr>
          <p:spPr>
            <a:xfrm>
              <a:off x="307912" y="2381052"/>
              <a:ext cx="1297150" cy="461665"/>
            </a:xfrm>
            <a:prstGeom prst="rect">
              <a:avLst/>
            </a:prstGeom>
            <a:noFill/>
          </p:spPr>
          <p:txBody>
            <a:bodyPr wrap="none" rtlCol="0">
              <a:spAutoFit/>
            </a:bodyPr>
            <a:lstStyle/>
            <a:p>
              <a:r>
                <a:rPr lang="en-US" dirty="0"/>
                <a:t>Layer 2:</a:t>
              </a:r>
            </a:p>
          </p:txBody>
        </p:sp>
      </p:grpSp>
      <p:grpSp>
        <p:nvGrpSpPr>
          <p:cNvPr id="12" name="Group 11">
            <a:extLst>
              <a:ext uri="{FF2B5EF4-FFF2-40B4-BE49-F238E27FC236}">
                <a16:creationId xmlns="" xmlns:a16="http://schemas.microsoft.com/office/drawing/2014/main" id="{14F7C316-552C-B943-891E-7421E31C730A}"/>
              </a:ext>
            </a:extLst>
          </p:cNvPr>
          <p:cNvGrpSpPr/>
          <p:nvPr/>
        </p:nvGrpSpPr>
        <p:grpSpPr>
          <a:xfrm>
            <a:off x="307912" y="1606443"/>
            <a:ext cx="7755630" cy="497711"/>
            <a:chOff x="307912" y="1606443"/>
            <a:chExt cx="7755630" cy="497711"/>
          </a:xfrm>
        </p:grpSpPr>
        <p:sp>
          <p:nvSpPr>
            <p:cNvPr id="14" name="Rectangle 13">
              <a:extLst>
                <a:ext uri="{FF2B5EF4-FFF2-40B4-BE49-F238E27FC236}">
                  <a16:creationId xmlns="" xmlns:a16="http://schemas.microsoft.com/office/drawing/2014/main" id="{290B1582-D1BF-7B4C-8A43-441B1759946B}"/>
                </a:ext>
              </a:extLst>
            </p:cNvPr>
            <p:cNvSpPr/>
            <p:nvPr/>
          </p:nvSpPr>
          <p:spPr>
            <a:xfrm>
              <a:off x="1836363" y="1606443"/>
              <a:ext cx="6227179" cy="497711"/>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user facing tools  </a:t>
              </a:r>
              <a:r>
                <a:rPr lang="en-US" dirty="0"/>
                <a:t>(cloud servers)</a:t>
              </a:r>
            </a:p>
          </p:txBody>
        </p:sp>
        <p:sp>
          <p:nvSpPr>
            <p:cNvPr id="15" name="TextBox 14">
              <a:extLst>
                <a:ext uri="{FF2B5EF4-FFF2-40B4-BE49-F238E27FC236}">
                  <a16:creationId xmlns="" xmlns:a16="http://schemas.microsoft.com/office/drawing/2014/main" id="{8D175365-CB3C-EB4C-A639-101EC9C5AF9D}"/>
                </a:ext>
              </a:extLst>
            </p:cNvPr>
            <p:cNvSpPr txBox="1"/>
            <p:nvPr/>
          </p:nvSpPr>
          <p:spPr>
            <a:xfrm>
              <a:off x="307912" y="1606443"/>
              <a:ext cx="1297150" cy="461665"/>
            </a:xfrm>
            <a:prstGeom prst="rect">
              <a:avLst/>
            </a:prstGeom>
            <a:noFill/>
          </p:spPr>
          <p:txBody>
            <a:bodyPr wrap="none" rtlCol="0">
              <a:spAutoFit/>
            </a:bodyPr>
            <a:lstStyle/>
            <a:p>
              <a:r>
                <a:rPr lang="en-US" dirty="0"/>
                <a:t>Layer 3:</a:t>
              </a:r>
            </a:p>
          </p:txBody>
        </p:sp>
      </p:grpSp>
    </p:spTree>
    <p:extLst>
      <p:ext uri="{BB962C8B-B14F-4D97-AF65-F5344CB8AC3E}">
        <p14:creationId xmlns="" xmlns:p14="http://schemas.microsoft.com/office/powerpoint/2010/main" val="67060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8290A-AA40-F740-84EA-CA4266649FE2}"/>
              </a:ext>
            </a:extLst>
          </p:cNvPr>
          <p:cNvSpPr>
            <a:spLocks noGrp="1"/>
          </p:cNvSpPr>
          <p:nvPr>
            <p:ph type="title"/>
          </p:nvPr>
        </p:nvSpPr>
        <p:spPr/>
        <p:txBody>
          <a:bodyPr>
            <a:noAutofit/>
          </a:bodyPr>
          <a:lstStyle/>
          <a:p>
            <a:r>
              <a:rPr lang="en-US" dirty="0"/>
              <a:t>Consensus layer   </a:t>
            </a:r>
            <a:r>
              <a:rPr lang="en-US" sz="2400" dirty="0"/>
              <a:t>(informal)</a:t>
            </a:r>
          </a:p>
        </p:txBody>
      </p:sp>
      <p:sp>
        <p:nvSpPr>
          <p:cNvPr id="3" name="Content Placeholder 2">
            <a:extLst>
              <a:ext uri="{FF2B5EF4-FFF2-40B4-BE49-F238E27FC236}">
                <a16:creationId xmlns="" xmlns:a16="http://schemas.microsoft.com/office/drawing/2014/main" id="{AB9FB5A9-7725-B34F-9649-2D86901AE593}"/>
              </a:ext>
            </a:extLst>
          </p:cNvPr>
          <p:cNvSpPr>
            <a:spLocks noGrp="1"/>
          </p:cNvSpPr>
          <p:nvPr>
            <p:ph idx="1"/>
          </p:nvPr>
        </p:nvSpPr>
        <p:spPr>
          <a:xfrm>
            <a:off x="457200" y="1177001"/>
            <a:ext cx="8686800" cy="2943585"/>
          </a:xfrm>
        </p:spPr>
        <p:txBody>
          <a:bodyPr>
            <a:normAutofit/>
          </a:bodyPr>
          <a:lstStyle/>
          <a:p>
            <a:pPr marL="0" indent="0">
              <a:buNone/>
            </a:pPr>
            <a:r>
              <a:rPr lang="en-US" sz="2400" dirty="0"/>
              <a:t>A </a:t>
            </a:r>
            <a:r>
              <a:rPr lang="en-US" sz="2400" b="1" u="sng" dirty="0"/>
              <a:t>public</a:t>
            </a:r>
            <a:r>
              <a:rPr lang="en-US" sz="2400" u="sng" dirty="0"/>
              <a:t> append-only data structure</a:t>
            </a:r>
            <a:r>
              <a:rPr lang="en-US" sz="2400" dirty="0"/>
              <a:t>:</a:t>
            </a:r>
          </a:p>
          <a:p>
            <a:pPr marL="346067" indent="-346067">
              <a:spcBef>
                <a:spcPts val="1776"/>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Persistence</a:t>
            </a:r>
            <a:r>
              <a:rPr lang="en-US" sz="2400" dirty="0">
                <a:latin typeface="Calibri" panose="020F0502020204030204" pitchFamily="34" charset="0"/>
                <a:cs typeface="Calibri" panose="020F0502020204030204" pitchFamily="34" charset="0"/>
              </a:rPr>
              <a:t>: </a:t>
            </a:r>
            <a:r>
              <a:rPr lang="en-US" sz="2400" dirty="0"/>
              <a:t>once added, data can never be removed*</a:t>
            </a:r>
          </a:p>
          <a:p>
            <a:pPr marL="346067" indent="-346067">
              <a:spcBef>
                <a:spcPts val="1776"/>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Consensus</a:t>
            </a:r>
            <a:r>
              <a:rPr lang="en-US" sz="2400" dirty="0">
                <a:latin typeface="Calibri" panose="020F0502020204030204" pitchFamily="34" charset="0"/>
                <a:cs typeface="Calibri" panose="020F0502020204030204" pitchFamily="34" charset="0"/>
              </a:rPr>
              <a:t>: all honest participants have the same data</a:t>
            </a:r>
            <a:r>
              <a:rPr lang="en-US" sz="2400" dirty="0"/>
              <a:t>**</a:t>
            </a:r>
            <a:endParaRPr lang="en-US" sz="2400" dirty="0">
              <a:latin typeface="Calibri" panose="020F0502020204030204" pitchFamily="34" charset="0"/>
              <a:cs typeface="Calibri" panose="020F0502020204030204" pitchFamily="34" charset="0"/>
            </a:endParaRPr>
          </a:p>
          <a:p>
            <a:pPr marL="346067" indent="-346067">
              <a:spcBef>
                <a:spcPts val="1776"/>
              </a:spcBef>
              <a:buFont typeface="Arial" panose="020B0604020202020204" pitchFamily="34" charset="0"/>
              <a:buChar char="•"/>
            </a:pPr>
            <a:r>
              <a:rPr lang="en-US" sz="2400" b="1" dirty="0"/>
              <a:t>Liveness: </a:t>
            </a:r>
            <a:r>
              <a:rPr lang="en-US" sz="2400" dirty="0"/>
              <a:t>honest participants can add new transactions</a:t>
            </a:r>
            <a:endParaRPr lang="en-US" sz="2400" b="1" dirty="0"/>
          </a:p>
          <a:p>
            <a:pPr marL="346067" indent="-346067">
              <a:spcBef>
                <a:spcPts val="1776"/>
              </a:spcBef>
              <a:buFont typeface="Arial" panose="020B0604020202020204" pitchFamily="34" charset="0"/>
              <a:buChar char="•"/>
            </a:pPr>
            <a:r>
              <a:rPr lang="en-US" sz="2400" b="1" dirty="0"/>
              <a:t>Open(?)</a:t>
            </a:r>
            <a:r>
              <a:rPr lang="en-US" sz="2400" dirty="0"/>
              <a:t>: anyone can add data (no authentication)</a:t>
            </a:r>
            <a:endParaRPr lang="en-US" sz="24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 xmlns:a16="http://schemas.microsoft.com/office/drawing/2014/main" id="{B21A25B7-AD39-2F4B-9997-75D8B661FC1E}"/>
              </a:ext>
            </a:extLst>
          </p:cNvPr>
          <p:cNvSpPr/>
          <p:nvPr/>
        </p:nvSpPr>
        <p:spPr>
          <a:xfrm>
            <a:off x="2257063" y="4520870"/>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6" name="TextBox 5">
            <a:extLst>
              <a:ext uri="{FF2B5EF4-FFF2-40B4-BE49-F238E27FC236}">
                <a16:creationId xmlns="" xmlns:a16="http://schemas.microsoft.com/office/drawing/2014/main" id="{EDE38263-B93C-3B41-81B9-2A92E4CB91F5}"/>
              </a:ext>
            </a:extLst>
          </p:cNvPr>
          <p:cNvSpPr txBox="1"/>
          <p:nvPr/>
        </p:nvSpPr>
        <p:spPr>
          <a:xfrm>
            <a:off x="775504" y="4520870"/>
            <a:ext cx="1297150" cy="461665"/>
          </a:xfrm>
          <a:prstGeom prst="rect">
            <a:avLst/>
          </a:prstGeom>
          <a:noFill/>
        </p:spPr>
        <p:txBody>
          <a:bodyPr wrap="none" rtlCol="0">
            <a:spAutoFit/>
          </a:bodyPr>
          <a:lstStyle/>
          <a:p>
            <a:r>
              <a:rPr lang="en-US" dirty="0"/>
              <a:t>Layer 1:</a:t>
            </a:r>
          </a:p>
        </p:txBody>
      </p:sp>
      <p:grpSp>
        <p:nvGrpSpPr>
          <p:cNvPr id="9" name="Group 8">
            <a:extLst>
              <a:ext uri="{FF2B5EF4-FFF2-40B4-BE49-F238E27FC236}">
                <a16:creationId xmlns="" xmlns:a16="http://schemas.microsoft.com/office/drawing/2014/main" id="{9F661952-69FC-8740-8FF6-6C1B6221FC18}"/>
              </a:ext>
            </a:extLst>
          </p:cNvPr>
          <p:cNvGrpSpPr/>
          <p:nvPr/>
        </p:nvGrpSpPr>
        <p:grpSpPr>
          <a:xfrm>
            <a:off x="5592726" y="1012281"/>
            <a:ext cx="3310387" cy="869682"/>
            <a:chOff x="5592726" y="1012281"/>
            <a:chExt cx="3310387" cy="869682"/>
          </a:xfrm>
        </p:grpSpPr>
        <p:sp>
          <p:nvSpPr>
            <p:cNvPr id="4" name="TextBox 3">
              <a:extLst>
                <a:ext uri="{FF2B5EF4-FFF2-40B4-BE49-F238E27FC236}">
                  <a16:creationId xmlns="" xmlns:a16="http://schemas.microsoft.com/office/drawing/2014/main" id="{B481D497-2E9E-4D4B-A33B-FF712F894B5C}"/>
                </a:ext>
              </a:extLst>
            </p:cNvPr>
            <p:cNvSpPr txBox="1"/>
            <p:nvPr/>
          </p:nvSpPr>
          <p:spPr>
            <a:xfrm>
              <a:off x="5837274" y="1012281"/>
              <a:ext cx="3065839" cy="461665"/>
            </a:xfrm>
            <a:prstGeom prst="rect">
              <a:avLst/>
            </a:prstGeom>
            <a:noFill/>
            <a:ln>
              <a:solidFill>
                <a:schemeClr val="accent1"/>
              </a:solidFill>
            </a:ln>
          </p:spPr>
          <p:txBody>
            <a:bodyPr wrap="none" rtlCol="0">
              <a:spAutoFit/>
            </a:bodyPr>
            <a:lstStyle/>
            <a:p>
              <a:pPr algn="l"/>
              <a:r>
                <a:rPr lang="en-US" dirty="0">
                  <a:latin typeface="+mn-lt"/>
                </a:rPr>
                <a:t>achieved by replication</a:t>
              </a:r>
            </a:p>
          </p:txBody>
        </p:sp>
        <p:cxnSp>
          <p:nvCxnSpPr>
            <p:cNvPr id="8" name="Straight Arrow Connector 7">
              <a:extLst>
                <a:ext uri="{FF2B5EF4-FFF2-40B4-BE49-F238E27FC236}">
                  <a16:creationId xmlns="" xmlns:a16="http://schemas.microsoft.com/office/drawing/2014/main" id="{96F23F32-6A00-744F-9A36-5F4AC9655A50}"/>
                </a:ext>
              </a:extLst>
            </p:cNvPr>
            <p:cNvCxnSpPr/>
            <p:nvPr/>
          </p:nvCxnSpPr>
          <p:spPr>
            <a:xfrm flipH="1">
              <a:off x="5592726" y="1477926"/>
              <a:ext cx="595423" cy="40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p14="http://schemas.microsoft.com/office/powerpoint/2010/main" val="6928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FC3629-4976-EC4D-AEEC-FF297726E1F3}"/>
              </a:ext>
            </a:extLst>
          </p:cNvPr>
          <p:cNvSpPr>
            <a:spLocks noGrp="1"/>
          </p:cNvSpPr>
          <p:nvPr>
            <p:ph type="title"/>
          </p:nvPr>
        </p:nvSpPr>
        <p:spPr/>
        <p:txBody>
          <a:bodyPr>
            <a:normAutofit fontScale="90000"/>
          </a:bodyPr>
          <a:lstStyle/>
          <a:p>
            <a:r>
              <a:rPr lang="en-US" dirty="0"/>
              <a:t>This not a new problem …</a:t>
            </a:r>
          </a:p>
        </p:txBody>
      </p:sp>
      <p:sp>
        <p:nvSpPr>
          <p:cNvPr id="3" name="Content Placeholder 2">
            <a:extLst>
              <a:ext uri="{FF2B5EF4-FFF2-40B4-BE49-F238E27FC236}">
                <a16:creationId xmlns="" xmlns:a16="http://schemas.microsoft.com/office/drawing/2014/main" id="{0C2E4289-CF87-2B4F-B2B5-2A4D1EC9D88E}"/>
              </a:ext>
            </a:extLst>
          </p:cNvPr>
          <p:cNvSpPr>
            <a:spLocks noGrp="1"/>
          </p:cNvSpPr>
          <p:nvPr>
            <p:ph idx="1"/>
          </p:nvPr>
        </p:nvSpPr>
        <p:spPr>
          <a:xfrm>
            <a:off x="372139" y="998128"/>
            <a:ext cx="8686800" cy="1798153"/>
          </a:xfrm>
        </p:spPr>
        <p:txBody>
          <a:bodyPr>
            <a:normAutofit/>
          </a:bodyPr>
          <a:lstStyle/>
          <a:p>
            <a:pPr marL="0" indent="0">
              <a:buNone/>
            </a:pPr>
            <a:r>
              <a:rPr lang="en-US" sz="2400" b="1" dirty="0"/>
              <a:t>State machine replication</a:t>
            </a:r>
            <a:r>
              <a:rPr lang="en-US" sz="2400" dirty="0"/>
              <a:t>:  studied since the 1980s</a:t>
            </a:r>
          </a:p>
          <a:p>
            <a:r>
              <a:rPr lang="en-US" sz="2400" dirty="0"/>
              <a:t>Google, Amazon, Bank of America, all have lots of servers:  </a:t>
            </a:r>
          </a:p>
          <a:p>
            <a:pPr lvl="1"/>
            <a:r>
              <a:rPr lang="en-US" sz="2400" dirty="0"/>
              <a:t>need to ensure consistent state across all servers</a:t>
            </a:r>
          </a:p>
          <a:p>
            <a:r>
              <a:rPr lang="en-US" sz="2400" dirty="0"/>
              <a:t>Private blockchains</a:t>
            </a:r>
          </a:p>
          <a:p>
            <a:pPr marL="0" indent="0">
              <a:spcBef>
                <a:spcPts val="2328"/>
              </a:spcBef>
              <a:buNone/>
            </a:pPr>
            <a:endParaRPr lang="en-US" sz="2400" b="1" dirty="0"/>
          </a:p>
        </p:txBody>
      </p:sp>
      <p:sp>
        <p:nvSpPr>
          <p:cNvPr id="4" name="Rectangle 3">
            <a:extLst>
              <a:ext uri="{FF2B5EF4-FFF2-40B4-BE49-F238E27FC236}">
                <a16:creationId xmlns="" xmlns:a16="http://schemas.microsoft.com/office/drawing/2014/main" id="{864D31C6-C9AC-FC40-AEC6-C1797E24156F}"/>
              </a:ext>
            </a:extLst>
          </p:cNvPr>
          <p:cNvSpPr/>
          <p:nvPr/>
        </p:nvSpPr>
        <p:spPr>
          <a:xfrm>
            <a:off x="259644" y="2858918"/>
            <a:ext cx="8624711" cy="2159663"/>
          </a:xfrm>
          <a:prstGeom prst="rect">
            <a:avLst/>
          </a:prstGeom>
          <a:noFill/>
        </p:spPr>
        <p:style>
          <a:lnRef idx="1">
            <a:schemeClr val="accent1"/>
          </a:lnRef>
          <a:fillRef idx="3">
            <a:schemeClr val="accent1"/>
          </a:fillRef>
          <a:effectRef idx="2">
            <a:schemeClr val="accent1"/>
          </a:effectRef>
          <a:fontRef idx="minor">
            <a:schemeClr val="lt1"/>
          </a:fontRef>
        </p:style>
        <p:txBody>
          <a:bodyPr lIns="182880" tIns="91440" bIns="91440" rtlCol="0" anchor="t"/>
          <a:lstStyle/>
          <a:p>
            <a:pPr marL="0" indent="0">
              <a:spcBef>
                <a:spcPts val="2328"/>
              </a:spcBef>
              <a:buNone/>
            </a:pPr>
            <a:r>
              <a:rPr lang="en-US" u="sng" dirty="0">
                <a:solidFill>
                  <a:schemeClr val="tx1"/>
                </a:solidFill>
              </a:rPr>
              <a:t>So what is new</a:t>
            </a:r>
            <a:r>
              <a:rPr lang="en-US" dirty="0">
                <a:solidFill>
                  <a:schemeClr val="tx1"/>
                </a:solidFill>
              </a:rPr>
              <a:t>?     </a:t>
            </a:r>
          </a:p>
          <a:p>
            <a:pPr lvl="1">
              <a:spcBef>
                <a:spcPts val="600"/>
              </a:spcBef>
            </a:pPr>
            <a:r>
              <a:rPr lang="en-US" dirty="0">
                <a:solidFill>
                  <a:schemeClr val="tx1"/>
                </a:solidFill>
              </a:rPr>
              <a:t>(a)  new consensus protocols</a:t>
            </a:r>
          </a:p>
          <a:p>
            <a:pPr marL="914400" lvl="1" indent="-457200">
              <a:spcBef>
                <a:spcPts val="600"/>
              </a:spcBef>
              <a:buAutoNum type="alphaLcParenBoth" startAt="2"/>
            </a:pPr>
            <a:r>
              <a:rPr lang="en-US" b="1" dirty="0">
                <a:solidFill>
                  <a:schemeClr val="tx1"/>
                </a:solidFill>
              </a:rPr>
              <a:t>the new aspect:   a public blockchain</a:t>
            </a:r>
          </a:p>
          <a:p>
            <a:pPr lvl="1">
              <a:spcBef>
                <a:spcPts val="600"/>
              </a:spcBef>
            </a:pPr>
            <a:r>
              <a:rPr lang="en-US" dirty="0">
                <a:solidFill>
                  <a:schemeClr val="tx1"/>
                </a:solidFill>
              </a:rPr>
              <a:t>		anyone can use,  all data is public   ⟹  </a:t>
            </a:r>
            <a:br>
              <a:rPr lang="en-US" dirty="0">
                <a:solidFill>
                  <a:schemeClr val="tx1"/>
                </a:solidFill>
              </a:rPr>
            </a:br>
            <a:r>
              <a:rPr lang="en-US" dirty="0">
                <a:solidFill>
                  <a:schemeClr val="tx1"/>
                </a:solidFill>
              </a:rPr>
              <a:t>					interoperability,   composability,   verifiability </a:t>
            </a:r>
          </a:p>
        </p:txBody>
      </p:sp>
    </p:spTree>
    <p:extLst>
      <p:ext uri="{BB962C8B-B14F-4D97-AF65-F5344CB8AC3E}">
        <p14:creationId xmlns="" xmlns:p14="http://schemas.microsoft.com/office/powerpoint/2010/main" val="975911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dirty="0" smtClean="0"/>
              <a:t>  1.                         N.F.T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457198" y="1123550"/>
            <a:ext cx="2947843" cy="382252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386797" y="1148188"/>
            <a:ext cx="5067299" cy="33769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EB8199-61B5-4042-8347-13C26C496ECB}"/>
              </a:ext>
            </a:extLst>
          </p:cNvPr>
          <p:cNvSpPr>
            <a:spLocks noGrp="1"/>
          </p:cNvSpPr>
          <p:nvPr>
            <p:ph type="title"/>
          </p:nvPr>
        </p:nvSpPr>
        <p:spPr/>
        <p:txBody>
          <a:bodyPr>
            <a:normAutofit fontScale="90000"/>
          </a:bodyPr>
          <a:lstStyle/>
          <a:p>
            <a:r>
              <a:rPr lang="en-US" dirty="0"/>
              <a:t>How are blocks added to chain?</a:t>
            </a:r>
          </a:p>
        </p:txBody>
      </p:sp>
      <p:pic>
        <p:nvPicPr>
          <p:cNvPr id="4" name="Picture 3">
            <a:extLst>
              <a:ext uri="{FF2B5EF4-FFF2-40B4-BE49-F238E27FC236}">
                <a16:creationId xmlns="" xmlns:a16="http://schemas.microsoft.com/office/drawing/2014/main" id="{1DA76B21-78F4-C448-ABDB-1158AF67716D}"/>
              </a:ext>
            </a:extLst>
          </p:cNvPr>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5810491" y="2408536"/>
            <a:ext cx="1190746" cy="1190746"/>
          </a:xfrm>
          <a:prstGeom prst="rect">
            <a:avLst/>
          </a:prstGeom>
        </p:spPr>
      </p:pic>
      <p:pic>
        <p:nvPicPr>
          <p:cNvPr id="5" name="Picture 4">
            <a:extLst>
              <a:ext uri="{FF2B5EF4-FFF2-40B4-BE49-F238E27FC236}">
                <a16:creationId xmlns="" xmlns:a16="http://schemas.microsoft.com/office/drawing/2014/main" id="{CD090375-66CE-4443-8FE9-160E91100F26}"/>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769337" y="3305319"/>
            <a:ext cx="473557" cy="816478"/>
          </a:xfrm>
          <a:prstGeom prst="rect">
            <a:avLst/>
          </a:prstGeom>
        </p:spPr>
      </p:pic>
      <p:pic>
        <p:nvPicPr>
          <p:cNvPr id="6" name="Picture 5">
            <a:extLst>
              <a:ext uri="{FF2B5EF4-FFF2-40B4-BE49-F238E27FC236}">
                <a16:creationId xmlns="" xmlns:a16="http://schemas.microsoft.com/office/drawing/2014/main" id="{76A0AC6C-87E6-E241-A646-0F7BA576B38B}"/>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689376" y="2376362"/>
            <a:ext cx="584280" cy="864318"/>
          </a:xfrm>
          <a:prstGeom prst="rect">
            <a:avLst/>
          </a:prstGeom>
        </p:spPr>
      </p:pic>
      <p:pic>
        <p:nvPicPr>
          <p:cNvPr id="7" name="Picture 6">
            <a:extLst>
              <a:ext uri="{FF2B5EF4-FFF2-40B4-BE49-F238E27FC236}">
                <a16:creationId xmlns="" xmlns:a16="http://schemas.microsoft.com/office/drawing/2014/main" id="{12D3169E-FC4E-904B-A2B2-9C3030192DA8}"/>
              </a:ext>
            </a:extLst>
          </p:cNvPr>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flipH="1">
            <a:off x="765985" y="4186436"/>
            <a:ext cx="584281" cy="864321"/>
          </a:xfrm>
          <a:prstGeom prst="rect">
            <a:avLst/>
          </a:prstGeom>
        </p:spPr>
      </p:pic>
      <p:pic>
        <p:nvPicPr>
          <p:cNvPr id="10" name="Picture 9">
            <a:extLst>
              <a:ext uri="{FF2B5EF4-FFF2-40B4-BE49-F238E27FC236}">
                <a16:creationId xmlns="" xmlns:a16="http://schemas.microsoft.com/office/drawing/2014/main" id="{1D34F339-543B-1B42-BAC9-4D1B937F2709}"/>
              </a:ext>
            </a:extLst>
          </p:cNvPr>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6686910" y="3232563"/>
            <a:ext cx="1190746" cy="1190746"/>
          </a:xfrm>
          <a:prstGeom prst="rect">
            <a:avLst/>
          </a:prstGeom>
        </p:spPr>
      </p:pic>
      <p:pic>
        <p:nvPicPr>
          <p:cNvPr id="11" name="Picture 10">
            <a:extLst>
              <a:ext uri="{FF2B5EF4-FFF2-40B4-BE49-F238E27FC236}">
                <a16:creationId xmlns="" xmlns:a16="http://schemas.microsoft.com/office/drawing/2014/main" id="{E2BC1F2F-6C3E-E647-9424-5F47B1D3369E}"/>
              </a:ext>
            </a:extLst>
          </p:cNvPr>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5220302" y="3580751"/>
            <a:ext cx="1190746" cy="1190746"/>
          </a:xfrm>
          <a:prstGeom prst="rect">
            <a:avLst/>
          </a:prstGeom>
        </p:spPr>
      </p:pic>
      <p:cxnSp>
        <p:nvCxnSpPr>
          <p:cNvPr id="13" name="Straight Connector 12">
            <a:extLst>
              <a:ext uri="{FF2B5EF4-FFF2-40B4-BE49-F238E27FC236}">
                <a16:creationId xmlns="" xmlns:a16="http://schemas.microsoft.com/office/drawing/2014/main" id="{323BE08F-EE5F-7843-B421-96E1FA70DA0B}"/>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5170C801-498A-1A4A-9A04-F7F6066028A6}"/>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 xmlns:a16="http://schemas.microsoft.com/office/drawing/2014/main" id="{26DB1C4E-A813-6443-848C-9F442C4E9737}"/>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16" name="Oval 15">
            <a:extLst>
              <a:ext uri="{FF2B5EF4-FFF2-40B4-BE49-F238E27FC236}">
                <a16:creationId xmlns="" xmlns:a16="http://schemas.microsoft.com/office/drawing/2014/main" id="{94D9A662-E0F1-9545-8FA7-DB15F78399C0}"/>
              </a:ext>
            </a:extLst>
          </p:cNvPr>
          <p:cNvSpPr/>
          <p:nvPr/>
        </p:nvSpPr>
        <p:spPr>
          <a:xfrm>
            <a:off x="5000257" y="2376362"/>
            <a:ext cx="2986275"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BA42A5C4-8A46-0C4B-994E-B6ABA765DF9B}"/>
              </a:ext>
            </a:extLst>
          </p:cNvPr>
          <p:cNvSpPr/>
          <p:nvPr/>
        </p:nvSpPr>
        <p:spPr>
          <a:xfrm>
            <a:off x="1452049" y="2613108"/>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8311EB2C-F5B8-BF45-82EB-4CE2E4A6D60E}"/>
              </a:ext>
            </a:extLst>
          </p:cNvPr>
          <p:cNvSpPr/>
          <p:nvPr/>
        </p:nvSpPr>
        <p:spPr>
          <a:xfrm>
            <a:off x="1460776" y="3534451"/>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FAE1EA65-9AF8-DD46-940F-7DA503B82748}"/>
              </a:ext>
            </a:extLst>
          </p:cNvPr>
          <p:cNvSpPr/>
          <p:nvPr/>
        </p:nvSpPr>
        <p:spPr>
          <a:xfrm>
            <a:off x="1460775" y="4397248"/>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 xmlns:a16="http://schemas.microsoft.com/office/drawing/2014/main" id="{984E4DE3-CC33-6D4E-83BB-8B8D587EE66C}"/>
              </a:ext>
            </a:extLst>
          </p:cNvPr>
          <p:cNvGrpSpPr/>
          <p:nvPr/>
        </p:nvGrpSpPr>
        <p:grpSpPr>
          <a:xfrm>
            <a:off x="4851913" y="2482807"/>
            <a:ext cx="1376778" cy="325714"/>
            <a:chOff x="765985" y="1493133"/>
            <a:chExt cx="1376778" cy="325714"/>
          </a:xfrm>
        </p:grpSpPr>
        <p:sp>
          <p:nvSpPr>
            <p:cNvPr id="22" name="Rectangle 21">
              <a:extLst>
                <a:ext uri="{FF2B5EF4-FFF2-40B4-BE49-F238E27FC236}">
                  <a16:creationId xmlns="" xmlns:a16="http://schemas.microsoft.com/office/drawing/2014/main" id="{C1705286-AAB6-7B4C-A7E8-9C61787A2413}"/>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BFEE3976-B36C-B343-A2C5-444E7E119399}"/>
                </a:ext>
              </a:extLst>
            </p:cNvPr>
            <p:cNvSpPr/>
            <p:nvPr/>
          </p:nvSpPr>
          <p:spPr>
            <a:xfrm>
              <a:off x="832494"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576B13D2-42DA-BA45-B1E8-7C567E0FF4A6}"/>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3CC7D0DA-8E48-0946-A193-E90398CFB730}"/>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ounded Rectangular Callout 39">
            <a:extLst>
              <a:ext uri="{FF2B5EF4-FFF2-40B4-BE49-F238E27FC236}">
                <a16:creationId xmlns="" xmlns:a16="http://schemas.microsoft.com/office/drawing/2014/main" id="{67E878E0-74DF-2C42-AA8C-AC5854DCD5E7}"/>
              </a:ext>
            </a:extLst>
          </p:cNvPr>
          <p:cNvSpPr/>
          <p:nvPr/>
        </p:nvSpPr>
        <p:spPr>
          <a:xfrm>
            <a:off x="7162799" y="1748019"/>
            <a:ext cx="1523999" cy="612648"/>
          </a:xfrm>
          <a:prstGeom prst="wedgeRoundRectCallout">
            <a:avLst>
              <a:gd name="adj1" fmla="val -70944"/>
              <a:gd name="adj2" fmla="val 11866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I am the leader</a:t>
            </a:r>
          </a:p>
        </p:txBody>
      </p:sp>
      <p:sp>
        <p:nvSpPr>
          <p:cNvPr id="41" name="TextBox 40">
            <a:extLst>
              <a:ext uri="{FF2B5EF4-FFF2-40B4-BE49-F238E27FC236}">
                <a16:creationId xmlns="" xmlns:a16="http://schemas.microsoft.com/office/drawing/2014/main" id="{1E3A63B6-5D58-4041-9052-3A4E5A158BEF}"/>
              </a:ext>
            </a:extLst>
          </p:cNvPr>
          <p:cNvSpPr txBox="1"/>
          <p:nvPr/>
        </p:nvSpPr>
        <p:spPr>
          <a:xfrm>
            <a:off x="5935013" y="2132624"/>
            <a:ext cx="1056700" cy="461665"/>
          </a:xfrm>
          <a:prstGeom prst="rect">
            <a:avLst/>
          </a:prstGeom>
          <a:noFill/>
        </p:spPr>
        <p:txBody>
          <a:bodyPr wrap="none" rtlCol="0">
            <a:spAutoFit/>
          </a:bodyPr>
          <a:lstStyle/>
          <a:p>
            <a:r>
              <a:rPr lang="en-US" dirty="0"/>
              <a:t>2 ETH</a:t>
            </a:r>
          </a:p>
        </p:txBody>
      </p:sp>
      <p:sp>
        <p:nvSpPr>
          <p:cNvPr id="27" name="Rounded Rectangular Callout 26">
            <a:extLst>
              <a:ext uri="{FF2B5EF4-FFF2-40B4-BE49-F238E27FC236}">
                <a16:creationId xmlns="" xmlns:a16="http://schemas.microsoft.com/office/drawing/2014/main" id="{AD89F247-B60D-804C-9C17-A63E075D2D55}"/>
              </a:ext>
            </a:extLst>
          </p:cNvPr>
          <p:cNvSpPr/>
          <p:nvPr/>
        </p:nvSpPr>
        <p:spPr>
          <a:xfrm>
            <a:off x="3530278" y="3009734"/>
            <a:ext cx="1251815" cy="612648"/>
          </a:xfrm>
          <a:prstGeom prst="wedgeRoundRectCallout">
            <a:avLst>
              <a:gd name="adj1" fmla="val 137157"/>
              <a:gd name="adj2" fmla="val 111110"/>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verify</a:t>
            </a:r>
          </a:p>
          <a:p>
            <a:pPr algn="ctr">
              <a:lnSpc>
                <a:spcPct val="80000"/>
              </a:lnSpc>
            </a:pPr>
            <a:r>
              <a:rPr lang="en-US" dirty="0"/>
              <a:t>block</a:t>
            </a:r>
          </a:p>
        </p:txBody>
      </p:sp>
      <p:sp>
        <p:nvSpPr>
          <p:cNvPr id="29" name="Rounded Rectangular Callout 28">
            <a:extLst>
              <a:ext uri="{FF2B5EF4-FFF2-40B4-BE49-F238E27FC236}">
                <a16:creationId xmlns="" xmlns:a16="http://schemas.microsoft.com/office/drawing/2014/main" id="{01A75EBE-224A-F74A-9F20-E51E4F04CDE6}"/>
              </a:ext>
            </a:extLst>
          </p:cNvPr>
          <p:cNvSpPr/>
          <p:nvPr/>
        </p:nvSpPr>
        <p:spPr>
          <a:xfrm>
            <a:off x="7663839" y="2659751"/>
            <a:ext cx="1251815" cy="612648"/>
          </a:xfrm>
          <a:prstGeom prst="wedgeRoundRectCallout">
            <a:avLst>
              <a:gd name="adj1" fmla="val -44071"/>
              <a:gd name="adj2" fmla="val 86549"/>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verify</a:t>
            </a:r>
          </a:p>
          <a:p>
            <a:pPr algn="ctr">
              <a:lnSpc>
                <a:spcPct val="80000"/>
              </a:lnSpc>
            </a:pPr>
            <a:r>
              <a:rPr lang="en-US" dirty="0"/>
              <a:t>block</a:t>
            </a:r>
          </a:p>
        </p:txBody>
      </p:sp>
      <p:sp>
        <p:nvSpPr>
          <p:cNvPr id="3" name="TextBox 2">
            <a:extLst>
              <a:ext uri="{FF2B5EF4-FFF2-40B4-BE49-F238E27FC236}">
                <a16:creationId xmlns="" xmlns:a16="http://schemas.microsoft.com/office/drawing/2014/main" id="{18E367ED-F748-264B-8E2F-1220A4906F0D}"/>
              </a:ext>
            </a:extLst>
          </p:cNvPr>
          <p:cNvSpPr txBox="1"/>
          <p:nvPr/>
        </p:nvSpPr>
        <p:spPr>
          <a:xfrm>
            <a:off x="182521" y="2542244"/>
            <a:ext cx="58060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A</a:t>
            </a:r>
            <a:endParaRPr lang="en-US" b="1" baseline="-25000" dirty="0">
              <a:solidFill>
                <a:srgbClr val="FF0000"/>
              </a:solidFill>
              <a:latin typeface="+mn-lt"/>
            </a:endParaRPr>
          </a:p>
        </p:txBody>
      </p:sp>
      <p:sp>
        <p:nvSpPr>
          <p:cNvPr id="28" name="TextBox 27">
            <a:extLst>
              <a:ext uri="{FF2B5EF4-FFF2-40B4-BE49-F238E27FC236}">
                <a16:creationId xmlns="" xmlns:a16="http://schemas.microsoft.com/office/drawing/2014/main" id="{71839B58-323B-1942-9C07-D15482A8745C}"/>
              </a:ext>
            </a:extLst>
          </p:cNvPr>
          <p:cNvSpPr txBox="1"/>
          <p:nvPr/>
        </p:nvSpPr>
        <p:spPr>
          <a:xfrm>
            <a:off x="182521" y="3482725"/>
            <a:ext cx="570990"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B</a:t>
            </a:r>
            <a:endParaRPr lang="en-US" b="1" baseline="-25000" dirty="0">
              <a:solidFill>
                <a:srgbClr val="FF0000"/>
              </a:solidFill>
              <a:latin typeface="+mn-lt"/>
            </a:endParaRPr>
          </a:p>
        </p:txBody>
      </p:sp>
      <p:sp>
        <p:nvSpPr>
          <p:cNvPr id="30" name="TextBox 29">
            <a:extLst>
              <a:ext uri="{FF2B5EF4-FFF2-40B4-BE49-F238E27FC236}">
                <a16:creationId xmlns="" xmlns:a16="http://schemas.microsoft.com/office/drawing/2014/main" id="{97FDBBA7-E20B-BA42-BF5C-649F35C28A22}"/>
              </a:ext>
            </a:extLst>
          </p:cNvPr>
          <p:cNvSpPr txBox="1"/>
          <p:nvPr/>
        </p:nvSpPr>
        <p:spPr>
          <a:xfrm>
            <a:off x="182521" y="4441926"/>
            <a:ext cx="56457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C</a:t>
            </a:r>
            <a:endParaRPr lang="en-US" b="1" baseline="-25000" dirty="0">
              <a:solidFill>
                <a:srgbClr val="FF0000"/>
              </a:solidFill>
              <a:latin typeface="+mn-lt"/>
            </a:endParaRPr>
          </a:p>
        </p:txBody>
      </p:sp>
      <p:sp>
        <p:nvSpPr>
          <p:cNvPr id="31" name="Rounded Rectangular Callout 30">
            <a:extLst>
              <a:ext uri="{FF2B5EF4-FFF2-40B4-BE49-F238E27FC236}">
                <a16:creationId xmlns="" xmlns:a16="http://schemas.microsoft.com/office/drawing/2014/main" id="{27DE426C-650B-964E-8F32-0DA0530A681F}"/>
              </a:ext>
            </a:extLst>
          </p:cNvPr>
          <p:cNvSpPr/>
          <p:nvPr/>
        </p:nvSpPr>
        <p:spPr>
          <a:xfrm>
            <a:off x="1948828" y="1779320"/>
            <a:ext cx="1251815" cy="612648"/>
          </a:xfrm>
          <a:prstGeom prst="wedgeRoundRectCallout">
            <a:avLst>
              <a:gd name="adj1" fmla="val -58569"/>
              <a:gd name="adj2" fmla="val 97715"/>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signed</a:t>
            </a:r>
          </a:p>
        </p:txBody>
      </p:sp>
    </p:spTree>
    <p:extLst>
      <p:ext uri="{BB962C8B-B14F-4D97-AF65-F5344CB8AC3E}">
        <p14:creationId xmlns="" xmlns:p14="http://schemas.microsoft.com/office/powerpoint/2010/main" val="11488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0" presetClass="path" presetSubtype="0" accel="50000" decel="50000" fill="hold" grpId="3" nodeType="withEffect">
                                  <p:stCondLst>
                                    <p:cond delay="0"/>
                                  </p:stCondLst>
                                  <p:childTnLst>
                                    <p:animMotion origin="layout" path="M 0 0 L 0.35851 0.16266 " pathEditMode="relative" ptsTypes="AA">
                                      <p:cBhvr>
                                        <p:cTn id="20" dur="1000" fill="hold"/>
                                        <p:tgtEl>
                                          <p:spTgt spid="19"/>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4.16667E-6 7.40741E-7 L 0.35625 0.00957 " pathEditMode="relative" rAng="0" ptsTypes="AA">
                                      <p:cBhvr>
                                        <p:cTn id="22" dur="1000" fill="hold"/>
                                        <p:tgtEl>
                                          <p:spTgt spid="20"/>
                                        </p:tgtEl>
                                        <p:attrNameLst>
                                          <p:attrName>ppt_x</p:attrName>
                                          <p:attrName>ppt_y</p:attrName>
                                        </p:attrNameLst>
                                      </p:cBhvr>
                                      <p:rCtr x="17812" y="463"/>
                                    </p:animMotion>
                                  </p:childTnLst>
                                </p:cTn>
                              </p:par>
                              <p:par>
                                <p:cTn id="23" presetID="0" presetClass="path" presetSubtype="0" accel="50000" decel="50000" fill="hold" grpId="0" nodeType="withEffect">
                                  <p:stCondLst>
                                    <p:cond delay="0"/>
                                  </p:stCondLst>
                                  <p:childTnLst>
                                    <p:animMotion origin="layout" path="M 4.16667E-6 -4.93827E-7 L 0.35625 -0.13364 " pathEditMode="relative" rAng="0" ptsTypes="AA">
                                      <p:cBhvr>
                                        <p:cTn id="24" dur="1000" fill="hold"/>
                                        <p:tgtEl>
                                          <p:spTgt spid="21"/>
                                        </p:tgtEl>
                                        <p:attrNameLst>
                                          <p:attrName>ppt_x</p:attrName>
                                          <p:attrName>ppt_y</p:attrName>
                                        </p:attrNameLst>
                                      </p:cBhvr>
                                      <p:rCtr x="17812" y="-6698"/>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0174 0.00092 L -0.41597 -0.1929 " pathEditMode="relative" rAng="0" ptsTypes="AA">
                                      <p:cBhvr>
                                        <p:cTn id="43" dur="1000" fill="hold"/>
                                        <p:tgtEl>
                                          <p:spTgt spid="26"/>
                                        </p:tgtEl>
                                        <p:attrNameLst>
                                          <p:attrName>ppt_x</p:attrName>
                                          <p:attrName>ppt_y</p:attrName>
                                        </p:attrNameLst>
                                      </p:cBhvr>
                                      <p:rCtr x="-20885" y="-9691"/>
                                    </p:animMotion>
                                  </p:childTnLst>
                                </p:cTn>
                              </p:par>
                            </p:childTnLst>
                          </p:cTn>
                        </p:par>
                        <p:par>
                          <p:cTn id="44" fill="hold">
                            <p:stCondLst>
                              <p:cond delay="1000"/>
                            </p:stCondLst>
                            <p:childTnLst>
                              <p:par>
                                <p:cTn id="45" presetID="1" presetClass="exit" presetSubtype="0" fill="hold" grpId="1" nodeType="afterEffect">
                                  <p:stCondLst>
                                    <p:cond delay="0"/>
                                  </p:stCondLst>
                                  <p:childTnLst>
                                    <p:set>
                                      <p:cBhvr>
                                        <p:cTn id="46" dur="1" fill="hold">
                                          <p:stCondLst>
                                            <p:cond delay="0"/>
                                          </p:stCondLst>
                                        </p:cTn>
                                        <p:tgtEl>
                                          <p:spTgt spid="40"/>
                                        </p:tgtEl>
                                        <p:attrNameLst>
                                          <p:attrName>style.visibility</p:attrName>
                                        </p:attrNameLst>
                                      </p:cBhvr>
                                      <p:to>
                                        <p:strVal val="hidden"/>
                                      </p:to>
                                    </p:set>
                                  </p:childTnLst>
                                </p:cTn>
                              </p:par>
                            </p:childTnLst>
                          </p:cTn>
                        </p:par>
                        <p:par>
                          <p:cTn id="47" fill="hold">
                            <p:stCondLst>
                              <p:cond delay="1000"/>
                            </p:stCondLst>
                            <p:childTnLst>
                              <p:par>
                                <p:cTn id="48" presetID="53" presetClass="entr" presetSubtype="16"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2"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P spid="19" grpId="2" animBg="1"/>
      <p:bldP spid="19" grpId="3" animBg="1"/>
      <p:bldP spid="20" grpId="0" animBg="1"/>
      <p:bldP spid="20" grpId="1" animBg="1"/>
      <p:bldP spid="20" grpId="2" animBg="1"/>
      <p:bldP spid="21" grpId="0" animBg="1"/>
      <p:bldP spid="21" grpId="1" animBg="1"/>
      <p:bldP spid="21" grpId="2" animBg="1"/>
      <p:bldP spid="40" grpId="0" animBg="1"/>
      <p:bldP spid="40" grpId="1" animBg="1"/>
      <p:bldP spid="41" grpId="0"/>
      <p:bldP spid="27" grpId="0" animBg="1"/>
      <p:bldP spid="29" grpId="2" animBg="1"/>
      <p:bldP spid="31" grpId="0" animBg="1"/>
      <p:bldP spid="3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EB8199-61B5-4042-8347-13C26C496ECB}"/>
              </a:ext>
            </a:extLst>
          </p:cNvPr>
          <p:cNvSpPr>
            <a:spLocks noGrp="1"/>
          </p:cNvSpPr>
          <p:nvPr>
            <p:ph type="title"/>
          </p:nvPr>
        </p:nvSpPr>
        <p:spPr/>
        <p:txBody>
          <a:bodyPr>
            <a:normAutofit fontScale="90000"/>
          </a:bodyPr>
          <a:lstStyle/>
          <a:p>
            <a:r>
              <a:rPr lang="en-US" dirty="0"/>
              <a:t>How are blocks added to chain?</a:t>
            </a:r>
          </a:p>
        </p:txBody>
      </p:sp>
      <p:pic>
        <p:nvPicPr>
          <p:cNvPr id="4" name="Picture 3">
            <a:extLst>
              <a:ext uri="{FF2B5EF4-FFF2-40B4-BE49-F238E27FC236}">
                <a16:creationId xmlns="" xmlns:a16="http://schemas.microsoft.com/office/drawing/2014/main" id="{1DA76B21-78F4-C448-ABDB-1158AF67716D}"/>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810491" y="2408536"/>
            <a:ext cx="1190746" cy="1190746"/>
          </a:xfrm>
          <a:prstGeom prst="rect">
            <a:avLst/>
          </a:prstGeom>
        </p:spPr>
      </p:pic>
      <p:pic>
        <p:nvPicPr>
          <p:cNvPr id="5" name="Picture 4">
            <a:extLst>
              <a:ext uri="{FF2B5EF4-FFF2-40B4-BE49-F238E27FC236}">
                <a16:creationId xmlns="" xmlns:a16="http://schemas.microsoft.com/office/drawing/2014/main" id="{CD090375-66CE-4443-8FE9-160E91100F26}"/>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769337" y="3305319"/>
            <a:ext cx="473557" cy="816478"/>
          </a:xfrm>
          <a:prstGeom prst="rect">
            <a:avLst/>
          </a:prstGeom>
        </p:spPr>
      </p:pic>
      <p:pic>
        <p:nvPicPr>
          <p:cNvPr id="6" name="Picture 5">
            <a:extLst>
              <a:ext uri="{FF2B5EF4-FFF2-40B4-BE49-F238E27FC236}">
                <a16:creationId xmlns="" xmlns:a16="http://schemas.microsoft.com/office/drawing/2014/main" id="{76A0AC6C-87E6-E241-A646-0F7BA576B38B}"/>
              </a:ext>
            </a:extLst>
          </p:cNvPr>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689376" y="2376362"/>
            <a:ext cx="584280" cy="864318"/>
          </a:xfrm>
          <a:prstGeom prst="rect">
            <a:avLst/>
          </a:prstGeom>
        </p:spPr>
      </p:pic>
      <p:pic>
        <p:nvPicPr>
          <p:cNvPr id="7" name="Picture 6">
            <a:extLst>
              <a:ext uri="{FF2B5EF4-FFF2-40B4-BE49-F238E27FC236}">
                <a16:creationId xmlns="" xmlns:a16="http://schemas.microsoft.com/office/drawing/2014/main" id="{12D3169E-FC4E-904B-A2B2-9C3030192DA8}"/>
              </a:ext>
            </a:extLst>
          </p:cNvPr>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flipH="1">
            <a:off x="765985" y="4186436"/>
            <a:ext cx="584281" cy="864321"/>
          </a:xfrm>
          <a:prstGeom prst="rect">
            <a:avLst/>
          </a:prstGeom>
        </p:spPr>
      </p:pic>
      <p:pic>
        <p:nvPicPr>
          <p:cNvPr id="10" name="Picture 9">
            <a:extLst>
              <a:ext uri="{FF2B5EF4-FFF2-40B4-BE49-F238E27FC236}">
                <a16:creationId xmlns="" xmlns:a16="http://schemas.microsoft.com/office/drawing/2014/main" id="{1D34F339-543B-1B42-BAC9-4D1B937F2709}"/>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686910" y="3232563"/>
            <a:ext cx="1190746" cy="1190746"/>
          </a:xfrm>
          <a:prstGeom prst="rect">
            <a:avLst/>
          </a:prstGeom>
        </p:spPr>
      </p:pic>
      <p:pic>
        <p:nvPicPr>
          <p:cNvPr id="11" name="Picture 10">
            <a:extLst>
              <a:ext uri="{FF2B5EF4-FFF2-40B4-BE49-F238E27FC236}">
                <a16:creationId xmlns="" xmlns:a16="http://schemas.microsoft.com/office/drawing/2014/main" id="{E2BC1F2F-6C3E-E647-9424-5F47B1D3369E}"/>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220302" y="3580751"/>
            <a:ext cx="1190746" cy="1190746"/>
          </a:xfrm>
          <a:prstGeom prst="rect">
            <a:avLst/>
          </a:prstGeom>
        </p:spPr>
      </p:pic>
      <p:cxnSp>
        <p:nvCxnSpPr>
          <p:cNvPr id="13" name="Straight Connector 12">
            <a:extLst>
              <a:ext uri="{FF2B5EF4-FFF2-40B4-BE49-F238E27FC236}">
                <a16:creationId xmlns="" xmlns:a16="http://schemas.microsoft.com/office/drawing/2014/main" id="{323BE08F-EE5F-7843-B421-96E1FA70DA0B}"/>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5170C801-498A-1A4A-9A04-F7F6066028A6}"/>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 xmlns:a16="http://schemas.microsoft.com/office/drawing/2014/main" id="{26DB1C4E-A813-6443-848C-9F442C4E9737}"/>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16" name="Oval 15">
            <a:extLst>
              <a:ext uri="{FF2B5EF4-FFF2-40B4-BE49-F238E27FC236}">
                <a16:creationId xmlns="" xmlns:a16="http://schemas.microsoft.com/office/drawing/2014/main" id="{94D9A662-E0F1-9545-8FA7-DB15F78399C0}"/>
              </a:ext>
            </a:extLst>
          </p:cNvPr>
          <p:cNvSpPr/>
          <p:nvPr/>
        </p:nvSpPr>
        <p:spPr>
          <a:xfrm>
            <a:off x="5000257" y="2376362"/>
            <a:ext cx="2986275"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 xmlns:a16="http://schemas.microsoft.com/office/drawing/2014/main" id="{984E4DE3-CC33-6D4E-83BB-8B8D587EE66C}"/>
              </a:ext>
            </a:extLst>
          </p:cNvPr>
          <p:cNvGrpSpPr/>
          <p:nvPr/>
        </p:nvGrpSpPr>
        <p:grpSpPr>
          <a:xfrm>
            <a:off x="1043720" y="1491728"/>
            <a:ext cx="1376778" cy="325714"/>
            <a:chOff x="765985" y="1493133"/>
            <a:chExt cx="1376778" cy="325714"/>
          </a:xfrm>
        </p:grpSpPr>
        <p:sp>
          <p:nvSpPr>
            <p:cNvPr id="22" name="Rectangle 21">
              <a:extLst>
                <a:ext uri="{FF2B5EF4-FFF2-40B4-BE49-F238E27FC236}">
                  <a16:creationId xmlns="" xmlns:a16="http://schemas.microsoft.com/office/drawing/2014/main" id="{C1705286-AAB6-7B4C-A7E8-9C61787A2413}"/>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BFEE3976-B36C-B343-A2C5-444E7E119399}"/>
                </a:ext>
              </a:extLst>
            </p:cNvPr>
            <p:cNvSpPr/>
            <p:nvPr/>
          </p:nvSpPr>
          <p:spPr>
            <a:xfrm>
              <a:off x="832494"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576B13D2-42DA-BA45-B1E8-7C567E0FF4A6}"/>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3CC7D0DA-8E48-0946-A193-E90398CFB730}"/>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 xmlns:a16="http://schemas.microsoft.com/office/drawing/2014/main" id="{5B578FB4-E458-C64E-BF84-ACD405E5F041}"/>
              </a:ext>
            </a:extLst>
          </p:cNvPr>
          <p:cNvGrpSpPr/>
          <p:nvPr/>
        </p:nvGrpSpPr>
        <p:grpSpPr>
          <a:xfrm>
            <a:off x="6990392" y="3069705"/>
            <a:ext cx="1376778" cy="325714"/>
            <a:chOff x="765985" y="1493133"/>
            <a:chExt cx="1376778" cy="325714"/>
          </a:xfrm>
        </p:grpSpPr>
        <p:sp>
          <p:nvSpPr>
            <p:cNvPr id="31" name="Rectangle 30">
              <a:extLst>
                <a:ext uri="{FF2B5EF4-FFF2-40B4-BE49-F238E27FC236}">
                  <a16:creationId xmlns="" xmlns:a16="http://schemas.microsoft.com/office/drawing/2014/main" id="{205166FF-9D16-5F43-BB34-E5E0916DA497}"/>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D86D4B5B-1187-1043-B3A2-1DDB0748EC6E}"/>
                </a:ext>
              </a:extLst>
            </p:cNvPr>
            <p:cNvSpPr/>
            <p:nvPr/>
          </p:nvSpPr>
          <p:spPr>
            <a:xfrm>
              <a:off x="832494"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C21C8E52-B09E-B942-8A02-F02103347AE2}"/>
                </a:ext>
              </a:extLst>
            </p:cNvPr>
            <p:cNvSpPr/>
            <p:nvPr/>
          </p:nvSpPr>
          <p:spPr>
            <a:xfrm>
              <a:off x="1274908"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900DA567-8712-5C41-90BB-18DA84EF1094}"/>
                </a:ext>
              </a:extLst>
            </p:cNvPr>
            <p:cNvSpPr/>
            <p:nvPr/>
          </p:nvSpPr>
          <p:spPr>
            <a:xfrm>
              <a:off x="1717323"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ounded Rectangular Callout 39">
            <a:extLst>
              <a:ext uri="{FF2B5EF4-FFF2-40B4-BE49-F238E27FC236}">
                <a16:creationId xmlns="" xmlns:a16="http://schemas.microsoft.com/office/drawing/2014/main" id="{67E878E0-74DF-2C42-AA8C-AC5854DCD5E7}"/>
              </a:ext>
            </a:extLst>
          </p:cNvPr>
          <p:cNvSpPr/>
          <p:nvPr/>
        </p:nvSpPr>
        <p:spPr>
          <a:xfrm>
            <a:off x="7535536" y="2102212"/>
            <a:ext cx="1376777" cy="612648"/>
          </a:xfrm>
          <a:prstGeom prst="wedgeRoundRectCallout">
            <a:avLst>
              <a:gd name="adj1" fmla="val -52716"/>
              <a:gd name="adj2" fmla="val 160231"/>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I am the leader</a:t>
            </a:r>
          </a:p>
        </p:txBody>
      </p:sp>
      <p:sp>
        <p:nvSpPr>
          <p:cNvPr id="41" name="TextBox 40">
            <a:extLst>
              <a:ext uri="{FF2B5EF4-FFF2-40B4-BE49-F238E27FC236}">
                <a16:creationId xmlns="" xmlns:a16="http://schemas.microsoft.com/office/drawing/2014/main" id="{1E3A63B6-5D58-4041-9052-3A4E5A158BEF}"/>
              </a:ext>
            </a:extLst>
          </p:cNvPr>
          <p:cNvSpPr txBox="1"/>
          <p:nvPr/>
        </p:nvSpPr>
        <p:spPr>
          <a:xfrm>
            <a:off x="5935013" y="2137020"/>
            <a:ext cx="1056700" cy="461665"/>
          </a:xfrm>
          <a:prstGeom prst="rect">
            <a:avLst/>
          </a:prstGeom>
          <a:noFill/>
        </p:spPr>
        <p:txBody>
          <a:bodyPr wrap="none" rtlCol="0">
            <a:spAutoFit/>
          </a:bodyPr>
          <a:lstStyle/>
          <a:p>
            <a:r>
              <a:rPr lang="en-US" dirty="0"/>
              <a:t>2 ETH</a:t>
            </a:r>
          </a:p>
        </p:txBody>
      </p:sp>
      <p:sp>
        <p:nvSpPr>
          <p:cNvPr id="36" name="Rectangle 35">
            <a:extLst>
              <a:ext uri="{FF2B5EF4-FFF2-40B4-BE49-F238E27FC236}">
                <a16:creationId xmlns="" xmlns:a16="http://schemas.microsoft.com/office/drawing/2014/main" id="{8902F9E6-695A-5849-A948-92EAD4EE18C6}"/>
              </a:ext>
            </a:extLst>
          </p:cNvPr>
          <p:cNvSpPr/>
          <p:nvPr/>
        </p:nvSpPr>
        <p:spPr>
          <a:xfrm>
            <a:off x="1452049" y="2613108"/>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4F9AF93A-561D-8F41-A3F1-2D2F36641E12}"/>
              </a:ext>
            </a:extLst>
          </p:cNvPr>
          <p:cNvSpPr/>
          <p:nvPr/>
        </p:nvSpPr>
        <p:spPr>
          <a:xfrm>
            <a:off x="1460776" y="3534451"/>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03F43250-FFBD-E443-BB86-70B011E72F5E}"/>
              </a:ext>
            </a:extLst>
          </p:cNvPr>
          <p:cNvSpPr/>
          <p:nvPr/>
        </p:nvSpPr>
        <p:spPr>
          <a:xfrm>
            <a:off x="1460775" y="4397248"/>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 xmlns:a16="http://schemas.microsoft.com/office/drawing/2014/main" id="{BD7E2185-7FE4-7746-AC48-2B0DA9DAFDD4}"/>
              </a:ext>
            </a:extLst>
          </p:cNvPr>
          <p:cNvSpPr txBox="1"/>
          <p:nvPr/>
        </p:nvSpPr>
        <p:spPr>
          <a:xfrm>
            <a:off x="6833943" y="4281517"/>
            <a:ext cx="1056700" cy="461665"/>
          </a:xfrm>
          <a:prstGeom prst="rect">
            <a:avLst/>
          </a:prstGeom>
          <a:noFill/>
        </p:spPr>
        <p:txBody>
          <a:bodyPr wrap="none" rtlCol="0">
            <a:spAutoFit/>
          </a:bodyPr>
          <a:lstStyle/>
          <a:p>
            <a:r>
              <a:rPr lang="en-US" dirty="0"/>
              <a:t>2 ETH</a:t>
            </a:r>
          </a:p>
        </p:txBody>
      </p:sp>
      <p:sp>
        <p:nvSpPr>
          <p:cNvPr id="8" name="TextBox 7">
            <a:extLst>
              <a:ext uri="{FF2B5EF4-FFF2-40B4-BE49-F238E27FC236}">
                <a16:creationId xmlns="" xmlns:a16="http://schemas.microsoft.com/office/drawing/2014/main" id="{7B37952A-0B0C-0741-8707-11C56A63F806}"/>
              </a:ext>
            </a:extLst>
          </p:cNvPr>
          <p:cNvSpPr txBox="1"/>
          <p:nvPr/>
        </p:nvSpPr>
        <p:spPr>
          <a:xfrm>
            <a:off x="4791194" y="1133605"/>
            <a:ext cx="748923" cy="769441"/>
          </a:xfrm>
          <a:prstGeom prst="rect">
            <a:avLst/>
          </a:prstGeom>
          <a:noFill/>
        </p:spPr>
        <p:txBody>
          <a:bodyPr wrap="none" rtlCol="0">
            <a:spAutoFit/>
          </a:bodyPr>
          <a:lstStyle/>
          <a:p>
            <a:r>
              <a:rPr lang="en-US" sz="4400" b="1" dirty="0"/>
              <a:t>…</a:t>
            </a:r>
          </a:p>
        </p:txBody>
      </p:sp>
      <p:sp>
        <p:nvSpPr>
          <p:cNvPr id="35" name="TextBox 34">
            <a:extLst>
              <a:ext uri="{FF2B5EF4-FFF2-40B4-BE49-F238E27FC236}">
                <a16:creationId xmlns="" xmlns:a16="http://schemas.microsoft.com/office/drawing/2014/main" id="{63F3C350-C237-634B-8C4C-9694619C7EC3}"/>
              </a:ext>
            </a:extLst>
          </p:cNvPr>
          <p:cNvSpPr txBox="1"/>
          <p:nvPr/>
        </p:nvSpPr>
        <p:spPr>
          <a:xfrm>
            <a:off x="182521" y="2542244"/>
            <a:ext cx="58060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A</a:t>
            </a:r>
            <a:endParaRPr lang="en-US" b="1" baseline="-25000" dirty="0">
              <a:solidFill>
                <a:srgbClr val="FF0000"/>
              </a:solidFill>
              <a:latin typeface="+mn-lt"/>
            </a:endParaRPr>
          </a:p>
        </p:txBody>
      </p:sp>
      <p:sp>
        <p:nvSpPr>
          <p:cNvPr id="42" name="TextBox 41">
            <a:extLst>
              <a:ext uri="{FF2B5EF4-FFF2-40B4-BE49-F238E27FC236}">
                <a16:creationId xmlns="" xmlns:a16="http://schemas.microsoft.com/office/drawing/2014/main" id="{DE788F8D-CADF-874F-9E7D-5916D71A7AA1}"/>
              </a:ext>
            </a:extLst>
          </p:cNvPr>
          <p:cNvSpPr txBox="1"/>
          <p:nvPr/>
        </p:nvSpPr>
        <p:spPr>
          <a:xfrm>
            <a:off x="182521" y="3482725"/>
            <a:ext cx="570990"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B</a:t>
            </a:r>
            <a:endParaRPr lang="en-US" b="1" baseline="-25000" dirty="0">
              <a:solidFill>
                <a:srgbClr val="FF0000"/>
              </a:solidFill>
              <a:latin typeface="+mn-lt"/>
            </a:endParaRPr>
          </a:p>
        </p:txBody>
      </p:sp>
      <p:sp>
        <p:nvSpPr>
          <p:cNvPr id="43" name="TextBox 42">
            <a:extLst>
              <a:ext uri="{FF2B5EF4-FFF2-40B4-BE49-F238E27FC236}">
                <a16:creationId xmlns="" xmlns:a16="http://schemas.microsoft.com/office/drawing/2014/main" id="{39ECDC21-2FAB-9E4C-BFBF-F01BC23B1ACB}"/>
              </a:ext>
            </a:extLst>
          </p:cNvPr>
          <p:cNvSpPr txBox="1"/>
          <p:nvPr/>
        </p:nvSpPr>
        <p:spPr>
          <a:xfrm>
            <a:off x="182521" y="4441926"/>
            <a:ext cx="56457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C</a:t>
            </a:r>
            <a:endParaRPr lang="en-US" b="1" baseline="-25000" dirty="0">
              <a:solidFill>
                <a:srgbClr val="FF0000"/>
              </a:solidFill>
              <a:latin typeface="+mn-lt"/>
            </a:endParaRPr>
          </a:p>
        </p:txBody>
      </p:sp>
    </p:spTree>
    <p:extLst>
      <p:ext uri="{BB962C8B-B14F-4D97-AF65-F5344CB8AC3E}">
        <p14:creationId xmlns="" xmlns:p14="http://schemas.microsoft.com/office/powerpoint/2010/main" val="6590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4444E-6 -1.97531E-6 L 0.36371 0.15679 " pathEditMode="relative" rAng="0" ptsTypes="AA">
                                      <p:cBhvr>
                                        <p:cTn id="6" dur="1000" fill="hold"/>
                                        <p:tgtEl>
                                          <p:spTgt spid="36"/>
                                        </p:tgtEl>
                                        <p:attrNameLst>
                                          <p:attrName>ppt_x</p:attrName>
                                          <p:attrName>ppt_y</p:attrName>
                                        </p:attrNameLst>
                                      </p:cBhvr>
                                      <p:rCtr x="18594" y="7654"/>
                                    </p:animMotion>
                                  </p:childTnLst>
                                </p:cTn>
                              </p:par>
                              <p:par>
                                <p:cTn id="7" presetID="0" presetClass="path" presetSubtype="0" accel="50000" decel="50000" fill="hold" grpId="0" nodeType="withEffect">
                                  <p:stCondLst>
                                    <p:cond delay="0"/>
                                  </p:stCondLst>
                                  <p:childTnLst>
                                    <p:animMotion origin="layout" path="M 4.16667E-6 7.40741E-7 L 0.35625 0.00957 " pathEditMode="relative" rAng="0" ptsTypes="AA">
                                      <p:cBhvr>
                                        <p:cTn id="8" dur="1000" fill="hold"/>
                                        <p:tgtEl>
                                          <p:spTgt spid="37"/>
                                        </p:tgtEl>
                                        <p:attrNameLst>
                                          <p:attrName>ppt_x</p:attrName>
                                          <p:attrName>ppt_y</p:attrName>
                                        </p:attrNameLst>
                                      </p:cBhvr>
                                      <p:rCtr x="17812" y="463"/>
                                    </p:animMotion>
                                  </p:childTnLst>
                                </p:cTn>
                              </p:par>
                              <p:par>
                                <p:cTn id="9" presetID="0" presetClass="path" presetSubtype="0" accel="50000" decel="50000" fill="hold" grpId="0" nodeType="withEffect">
                                  <p:stCondLst>
                                    <p:cond delay="0"/>
                                  </p:stCondLst>
                                  <p:childTnLst>
                                    <p:animMotion origin="layout" path="M 4.16667E-6 -4.93827E-7 L 0.35625 -0.13364 " pathEditMode="relative" rAng="0" ptsTypes="AA">
                                      <p:cBhvr>
                                        <p:cTn id="10" dur="1000" fill="hold"/>
                                        <p:tgtEl>
                                          <p:spTgt spid="38"/>
                                        </p:tgtEl>
                                        <p:attrNameLst>
                                          <p:attrName>ppt_x</p:attrName>
                                          <p:attrName>ppt_y</p:attrName>
                                        </p:attrNameLst>
                                      </p:cBhvr>
                                      <p:rCtr x="17812" y="-669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0"/>
                            </p:stCondLst>
                            <p:childTnLst>
                              <p:par>
                                <p:cTn id="26" presetID="0" presetClass="path" presetSubtype="0" accel="50000" decel="50000" fill="hold" nodeType="afterEffect">
                                  <p:stCondLst>
                                    <p:cond delay="0"/>
                                  </p:stCondLst>
                                  <p:childTnLst>
                                    <p:animMotion origin="layout" path="M 2.77778E-6 -3.20988E-6 L -0.43125 -0.30555 " pathEditMode="relative" rAng="0" ptsTypes="AA">
                                      <p:cBhvr>
                                        <p:cTn id="27" dur="1000" fill="hold"/>
                                        <p:tgtEl>
                                          <p:spTgt spid="30"/>
                                        </p:tgtEl>
                                        <p:attrNameLst>
                                          <p:attrName>ppt_x</p:attrName>
                                          <p:attrName>ppt_y</p:attrName>
                                        </p:attrNameLst>
                                      </p:cBhvr>
                                      <p:rCtr x="-21563" y="-15278"/>
                                    </p:animMotion>
                                  </p:childTnLst>
                                </p:cTn>
                              </p:par>
                            </p:childTnLst>
                          </p:cTn>
                        </p:par>
                        <p:par>
                          <p:cTn id="28" fill="hold">
                            <p:stCondLst>
                              <p:cond delay="1000"/>
                            </p:stCondLst>
                            <p:childTnLst>
                              <p:par>
                                <p:cTn id="29" presetID="1" presetClass="exit" presetSubtype="0" fill="hold" grpId="1" nodeType="afterEffect">
                                  <p:stCondLst>
                                    <p:cond delay="0"/>
                                  </p:stCondLst>
                                  <p:childTnLst>
                                    <p:set>
                                      <p:cBhvr>
                                        <p:cTn id="30" dur="1" fill="hold">
                                          <p:stCondLst>
                                            <p:cond delay="0"/>
                                          </p:stCondLst>
                                        </p:cTn>
                                        <p:tgtEl>
                                          <p:spTgt spid="40"/>
                                        </p:tgtEl>
                                        <p:attrNameLst>
                                          <p:attrName>style.visibility</p:attrName>
                                        </p:attrNameLst>
                                      </p:cBhvr>
                                      <p:to>
                                        <p:strVal val="hidden"/>
                                      </p:to>
                                    </p:se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36" grpId="0" animBg="1"/>
      <p:bldP spid="36" grpId="1" animBg="1"/>
      <p:bldP spid="37" grpId="0" animBg="1"/>
      <p:bldP spid="37" grpId="1" animBg="1"/>
      <p:bldP spid="38" grpId="0" animBg="1"/>
      <p:bldP spid="38" grpId="1" animBg="1"/>
      <p:bldP spid="39"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1E26A69-6B3D-5144-B4A4-609EED701C9F}"/>
              </a:ext>
            </a:extLst>
          </p:cNvPr>
          <p:cNvSpPr>
            <a:spLocks noGrp="1"/>
          </p:cNvSpPr>
          <p:nvPr>
            <p:ph type="title"/>
          </p:nvPr>
        </p:nvSpPr>
        <p:spPr>
          <a:xfrm>
            <a:off x="457200" y="67044"/>
            <a:ext cx="8229600" cy="623097"/>
          </a:xfrm>
        </p:spPr>
        <p:txBody>
          <a:bodyPr>
            <a:noAutofit/>
          </a:bodyPr>
          <a:lstStyle/>
          <a:p>
            <a:r>
              <a:rPr lang="en-US" sz="3600" dirty="0">
                <a:latin typeface="Calibri" panose="020F0502020204030204" pitchFamily="34" charset="0"/>
                <a:cs typeface="Calibri" panose="020F0502020204030204" pitchFamily="34" charset="0"/>
              </a:rPr>
              <a:t>Layer 1.5:  The blockchain computer</a:t>
            </a:r>
          </a:p>
        </p:txBody>
      </p:sp>
      <p:sp>
        <p:nvSpPr>
          <p:cNvPr id="2" name="Content Placeholder 1">
            <a:extLst>
              <a:ext uri="{FF2B5EF4-FFF2-40B4-BE49-F238E27FC236}">
                <a16:creationId xmlns="" xmlns:a16="http://schemas.microsoft.com/office/drawing/2014/main" id="{360007E1-8497-844E-8142-541A86901C16}"/>
              </a:ext>
            </a:extLst>
          </p:cNvPr>
          <p:cNvSpPr>
            <a:spLocks noGrp="1"/>
          </p:cNvSpPr>
          <p:nvPr>
            <p:ph idx="1"/>
          </p:nvPr>
        </p:nvSpPr>
        <p:spPr>
          <a:xfrm>
            <a:off x="265058" y="968651"/>
            <a:ext cx="8686800" cy="2977347"/>
          </a:xfrm>
          <a:ln>
            <a:solidFill>
              <a:srgbClr val="9A0000"/>
            </a:solidFill>
          </a:ln>
        </p:spPr>
        <p:txBody>
          <a:bodyPr>
            <a:noAutofit/>
          </a:bodyPr>
          <a:lstStyle/>
          <a:p>
            <a:pPr marL="0" indent="0">
              <a:buNone/>
            </a:pPr>
            <a:r>
              <a:rPr lang="en-US" sz="2400" b="1" dirty="0"/>
              <a:t>DAPP logic is encoded in a program that runs on blockchain</a:t>
            </a:r>
          </a:p>
          <a:p>
            <a:pPr>
              <a:lnSpc>
                <a:spcPct val="130000"/>
              </a:lnSpc>
            </a:pPr>
            <a:r>
              <a:rPr lang="en-US" sz="2400" dirty="0"/>
              <a:t> Rules are enforced by a </a:t>
            </a:r>
            <a:r>
              <a:rPr lang="en-US" sz="2400" u="sng" dirty="0"/>
              <a:t>public</a:t>
            </a:r>
            <a:r>
              <a:rPr lang="en-US" sz="2400" dirty="0"/>
              <a:t> program (public source code)</a:t>
            </a:r>
          </a:p>
          <a:p>
            <a:pPr marL="0" indent="0">
              <a:lnSpc>
                <a:spcPct val="130000"/>
              </a:lnSpc>
              <a:buNone/>
            </a:pPr>
            <a:r>
              <a:rPr lang="en-US" sz="2400" dirty="0"/>
              <a:t>	⇒   </a:t>
            </a:r>
            <a:r>
              <a:rPr lang="en-US" sz="2400" b="1" u="sng" dirty="0"/>
              <a:t>transparency</a:t>
            </a:r>
            <a:r>
              <a:rPr lang="en-US" sz="2400" dirty="0"/>
              <a:t>:  no single trusted 3</a:t>
            </a:r>
            <a:r>
              <a:rPr lang="en-US" sz="2400" baseline="30000" dirty="0"/>
              <a:t>rd</a:t>
            </a:r>
            <a:r>
              <a:rPr lang="en-US" sz="2400" dirty="0"/>
              <a:t> party</a:t>
            </a:r>
          </a:p>
          <a:p>
            <a:pPr>
              <a:lnSpc>
                <a:spcPct val="130000"/>
              </a:lnSpc>
              <a:spcBef>
                <a:spcPts val="2800"/>
              </a:spcBef>
            </a:pPr>
            <a:r>
              <a:rPr lang="en-US" sz="2400" dirty="0"/>
              <a:t> The DAPP program is executed by parties who create new blocks</a:t>
            </a:r>
          </a:p>
          <a:p>
            <a:pPr marL="0" indent="0">
              <a:lnSpc>
                <a:spcPct val="130000"/>
              </a:lnSpc>
              <a:buNone/>
            </a:pPr>
            <a:r>
              <a:rPr lang="en-US" sz="2400" dirty="0"/>
              <a:t>	⇒   </a:t>
            </a:r>
            <a:r>
              <a:rPr lang="en-US" sz="2400" b="1" u="sng" dirty="0"/>
              <a:t>public verifiability</a:t>
            </a:r>
            <a:r>
              <a:rPr lang="en-US" sz="2400" dirty="0"/>
              <a:t>:  everyone can verify state transitions</a:t>
            </a:r>
          </a:p>
        </p:txBody>
      </p:sp>
      <p:sp>
        <p:nvSpPr>
          <p:cNvPr id="6" name="Rectangle 5">
            <a:extLst>
              <a:ext uri="{FF2B5EF4-FFF2-40B4-BE49-F238E27FC236}">
                <a16:creationId xmlns="" xmlns:a16="http://schemas.microsoft.com/office/drawing/2014/main" id="{A65C420A-1A75-4E47-9BA0-3F6AC881EEA7}"/>
              </a:ext>
            </a:extLst>
          </p:cNvPr>
          <p:cNvSpPr/>
          <p:nvPr/>
        </p:nvSpPr>
        <p:spPr>
          <a:xfrm>
            <a:off x="2257063" y="4647478"/>
            <a:ext cx="6227179" cy="359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7" name="TextBox 6">
            <a:extLst>
              <a:ext uri="{FF2B5EF4-FFF2-40B4-BE49-F238E27FC236}">
                <a16:creationId xmlns="" xmlns:a16="http://schemas.microsoft.com/office/drawing/2014/main" id="{E539FC2C-A246-494F-87AD-02C756B68F42}"/>
              </a:ext>
            </a:extLst>
          </p:cNvPr>
          <p:cNvSpPr txBox="1"/>
          <p:nvPr/>
        </p:nvSpPr>
        <p:spPr>
          <a:xfrm>
            <a:off x="1082830" y="4606896"/>
            <a:ext cx="997517" cy="400110"/>
          </a:xfrm>
          <a:prstGeom prst="rect">
            <a:avLst/>
          </a:prstGeom>
          <a:noFill/>
        </p:spPr>
        <p:txBody>
          <a:bodyPr wrap="none" rtlCol="0">
            <a:spAutoFit/>
          </a:bodyPr>
          <a:lstStyle/>
          <a:p>
            <a:r>
              <a:rPr lang="en-US" sz="2000" dirty="0">
                <a:latin typeface="+mn-lt"/>
              </a:rPr>
              <a:t>Layer 1:</a:t>
            </a:r>
          </a:p>
        </p:txBody>
      </p:sp>
      <p:sp>
        <p:nvSpPr>
          <p:cNvPr id="8" name="Rectangle 7">
            <a:extLst>
              <a:ext uri="{FF2B5EF4-FFF2-40B4-BE49-F238E27FC236}">
                <a16:creationId xmlns="" xmlns:a16="http://schemas.microsoft.com/office/drawing/2014/main" id="{10A83662-25D9-F44E-9E71-9BB8FCF3E9D7}"/>
              </a:ext>
            </a:extLst>
          </p:cNvPr>
          <p:cNvSpPr/>
          <p:nvPr/>
        </p:nvSpPr>
        <p:spPr>
          <a:xfrm>
            <a:off x="2257062" y="4140124"/>
            <a:ext cx="6227179" cy="359528"/>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compute layer</a:t>
            </a:r>
          </a:p>
        </p:txBody>
      </p:sp>
      <p:sp>
        <p:nvSpPr>
          <p:cNvPr id="9" name="TextBox 8">
            <a:extLst>
              <a:ext uri="{FF2B5EF4-FFF2-40B4-BE49-F238E27FC236}">
                <a16:creationId xmlns="" xmlns:a16="http://schemas.microsoft.com/office/drawing/2014/main" id="{13C3D1B8-D929-0244-A03A-89E5C9613068}"/>
              </a:ext>
            </a:extLst>
          </p:cNvPr>
          <p:cNvSpPr txBox="1"/>
          <p:nvPr/>
        </p:nvSpPr>
        <p:spPr>
          <a:xfrm>
            <a:off x="1082829" y="4128549"/>
            <a:ext cx="1191480" cy="400110"/>
          </a:xfrm>
          <a:prstGeom prst="rect">
            <a:avLst/>
          </a:prstGeom>
          <a:noFill/>
        </p:spPr>
        <p:txBody>
          <a:bodyPr wrap="none" rtlCol="0">
            <a:spAutoFit/>
          </a:bodyPr>
          <a:lstStyle/>
          <a:p>
            <a:r>
              <a:rPr lang="en-US" sz="2000" dirty="0">
                <a:latin typeface="+mn-lt"/>
              </a:rPr>
              <a:t>Layer 1.5:</a:t>
            </a:r>
          </a:p>
        </p:txBody>
      </p:sp>
    </p:spTree>
    <p:extLst>
      <p:ext uri="{BB962C8B-B14F-4D97-AF65-F5344CB8AC3E}">
        <p14:creationId xmlns="" xmlns:p14="http://schemas.microsoft.com/office/powerpoint/2010/main" val="102612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031A3B-A97D-634E-9936-C142B5CD7EAD}"/>
              </a:ext>
            </a:extLst>
          </p:cNvPr>
          <p:cNvSpPr>
            <a:spLocks noGrp="1"/>
          </p:cNvSpPr>
          <p:nvPr>
            <p:ph type="title"/>
          </p:nvPr>
        </p:nvSpPr>
        <p:spPr/>
        <p:txBody>
          <a:bodyPr>
            <a:noAutofit/>
          </a:bodyPr>
          <a:lstStyle/>
          <a:p>
            <a:r>
              <a:rPr lang="en-US" sz="3600" dirty="0"/>
              <a:t>Layer 2: Decentralized applications (DAPPS)</a:t>
            </a:r>
          </a:p>
        </p:txBody>
      </p:sp>
      <p:sp>
        <p:nvSpPr>
          <p:cNvPr id="4" name="Rectangle 3">
            <a:extLst>
              <a:ext uri="{FF2B5EF4-FFF2-40B4-BE49-F238E27FC236}">
                <a16:creationId xmlns="" xmlns:a16="http://schemas.microsoft.com/office/drawing/2014/main" id="{623CE5F3-A6F7-C44E-9CFA-D6E385ABE969}"/>
              </a:ext>
            </a:extLst>
          </p:cNvPr>
          <p:cNvSpPr/>
          <p:nvPr/>
        </p:nvSpPr>
        <p:spPr>
          <a:xfrm>
            <a:off x="2257063" y="4520870"/>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5" name="TextBox 4">
            <a:extLst>
              <a:ext uri="{FF2B5EF4-FFF2-40B4-BE49-F238E27FC236}">
                <a16:creationId xmlns="" xmlns:a16="http://schemas.microsoft.com/office/drawing/2014/main" id="{C850D676-0113-3741-8E79-9E163A16CE50}"/>
              </a:ext>
            </a:extLst>
          </p:cNvPr>
          <p:cNvSpPr txBox="1"/>
          <p:nvPr/>
        </p:nvSpPr>
        <p:spPr>
          <a:xfrm>
            <a:off x="712440" y="4520870"/>
            <a:ext cx="1297150" cy="461665"/>
          </a:xfrm>
          <a:prstGeom prst="rect">
            <a:avLst/>
          </a:prstGeom>
          <a:noFill/>
        </p:spPr>
        <p:txBody>
          <a:bodyPr wrap="none" rtlCol="0">
            <a:spAutoFit/>
          </a:bodyPr>
          <a:lstStyle/>
          <a:p>
            <a:r>
              <a:rPr lang="en-US" dirty="0"/>
              <a:t>Layer 1:</a:t>
            </a:r>
          </a:p>
        </p:txBody>
      </p:sp>
      <p:sp>
        <p:nvSpPr>
          <p:cNvPr id="6" name="Rectangle 5">
            <a:extLst>
              <a:ext uri="{FF2B5EF4-FFF2-40B4-BE49-F238E27FC236}">
                <a16:creationId xmlns="" xmlns:a16="http://schemas.microsoft.com/office/drawing/2014/main" id="{F6877603-64B5-6B47-9E6A-F54039EA829B}"/>
              </a:ext>
            </a:extLst>
          </p:cNvPr>
          <p:cNvSpPr/>
          <p:nvPr/>
        </p:nvSpPr>
        <p:spPr>
          <a:xfrm>
            <a:off x="2257062" y="3897766"/>
            <a:ext cx="6227179" cy="497711"/>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blockchain computer</a:t>
            </a:r>
          </a:p>
        </p:txBody>
      </p:sp>
      <p:sp>
        <p:nvSpPr>
          <p:cNvPr id="7" name="TextBox 6">
            <a:extLst>
              <a:ext uri="{FF2B5EF4-FFF2-40B4-BE49-F238E27FC236}">
                <a16:creationId xmlns="" xmlns:a16="http://schemas.microsoft.com/office/drawing/2014/main" id="{5DA99384-B2A0-B444-BE7D-7BEF680FA57A}"/>
              </a:ext>
            </a:extLst>
          </p:cNvPr>
          <p:cNvSpPr txBox="1"/>
          <p:nvPr/>
        </p:nvSpPr>
        <p:spPr>
          <a:xfrm>
            <a:off x="712440" y="3943455"/>
            <a:ext cx="1553630" cy="461665"/>
          </a:xfrm>
          <a:prstGeom prst="rect">
            <a:avLst/>
          </a:prstGeom>
          <a:noFill/>
        </p:spPr>
        <p:txBody>
          <a:bodyPr wrap="none" rtlCol="0">
            <a:spAutoFit/>
          </a:bodyPr>
          <a:lstStyle/>
          <a:p>
            <a:r>
              <a:rPr lang="en-US" dirty="0"/>
              <a:t>Layer 1.5:</a:t>
            </a:r>
          </a:p>
        </p:txBody>
      </p:sp>
      <p:sp>
        <p:nvSpPr>
          <p:cNvPr id="8" name="TextBox 7">
            <a:extLst>
              <a:ext uri="{FF2B5EF4-FFF2-40B4-BE49-F238E27FC236}">
                <a16:creationId xmlns="" xmlns:a16="http://schemas.microsoft.com/office/drawing/2014/main" id="{AC4EFBB3-6212-6B41-B60F-8AF33852EB07}"/>
              </a:ext>
            </a:extLst>
          </p:cNvPr>
          <p:cNvSpPr txBox="1"/>
          <p:nvPr/>
        </p:nvSpPr>
        <p:spPr>
          <a:xfrm>
            <a:off x="712440" y="3296590"/>
            <a:ext cx="1297150" cy="461665"/>
          </a:xfrm>
          <a:prstGeom prst="rect">
            <a:avLst/>
          </a:prstGeom>
          <a:noFill/>
        </p:spPr>
        <p:txBody>
          <a:bodyPr wrap="none" rtlCol="0">
            <a:spAutoFit/>
          </a:bodyPr>
          <a:lstStyle/>
          <a:p>
            <a:r>
              <a:rPr lang="en-US" dirty="0"/>
              <a:t>Layer 2:</a:t>
            </a:r>
          </a:p>
        </p:txBody>
      </p:sp>
      <p:sp>
        <p:nvSpPr>
          <p:cNvPr id="9" name="Rectangle 8">
            <a:extLst>
              <a:ext uri="{FF2B5EF4-FFF2-40B4-BE49-F238E27FC236}">
                <a16:creationId xmlns="" xmlns:a16="http://schemas.microsoft.com/office/drawing/2014/main" id="{F079DDF7-C62C-FE42-B6DB-DE55F75FB9D9}"/>
              </a:ext>
            </a:extLst>
          </p:cNvPr>
          <p:cNvSpPr/>
          <p:nvPr/>
        </p:nvSpPr>
        <p:spPr>
          <a:xfrm>
            <a:off x="2257061" y="3290439"/>
            <a:ext cx="6227179"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applications</a:t>
            </a:r>
            <a:r>
              <a:rPr lang="en-US" dirty="0"/>
              <a:t>   (DAPPs, smart contracts)</a:t>
            </a:r>
          </a:p>
        </p:txBody>
      </p:sp>
      <p:sp>
        <p:nvSpPr>
          <p:cNvPr id="3" name="TextBox 2">
            <a:extLst>
              <a:ext uri="{FF2B5EF4-FFF2-40B4-BE49-F238E27FC236}">
                <a16:creationId xmlns="" xmlns:a16="http://schemas.microsoft.com/office/drawing/2014/main" id="{88FF26C0-E9B5-1240-9654-CE81FE2F759F}"/>
              </a:ext>
            </a:extLst>
          </p:cNvPr>
          <p:cNvSpPr txBox="1"/>
          <p:nvPr/>
        </p:nvSpPr>
        <p:spPr>
          <a:xfrm>
            <a:off x="2008569" y="1374337"/>
            <a:ext cx="1851050" cy="1200329"/>
          </a:xfrm>
          <a:prstGeom prst="rect">
            <a:avLst/>
          </a:prstGeom>
          <a:solidFill>
            <a:schemeClr val="tx2">
              <a:lumMod val="40000"/>
              <a:lumOff val="60000"/>
            </a:schemeClr>
          </a:solidFill>
          <a:ln>
            <a:solidFill>
              <a:srgbClr val="9A0000"/>
            </a:solidFill>
          </a:ln>
        </p:spPr>
        <p:txBody>
          <a:bodyPr wrap="square" rtlCol="0">
            <a:spAutoFit/>
          </a:bodyPr>
          <a:lstStyle/>
          <a:p>
            <a:pPr algn="ctr"/>
            <a:r>
              <a:rPr lang="en-US" dirty="0"/>
              <a:t>Run on </a:t>
            </a:r>
            <a:br>
              <a:rPr lang="en-US" dirty="0"/>
            </a:br>
            <a:r>
              <a:rPr lang="en-US" dirty="0"/>
              <a:t>blockchain</a:t>
            </a:r>
          </a:p>
          <a:p>
            <a:pPr algn="ctr"/>
            <a:r>
              <a:rPr lang="en-US" dirty="0"/>
              <a:t>computer </a:t>
            </a:r>
          </a:p>
        </p:txBody>
      </p:sp>
      <p:pic>
        <p:nvPicPr>
          <p:cNvPr id="11" name="Picture 10">
            <a:extLst>
              <a:ext uri="{FF2B5EF4-FFF2-40B4-BE49-F238E27FC236}">
                <a16:creationId xmlns="" xmlns:a16="http://schemas.microsoft.com/office/drawing/2014/main" id="{B03A8B99-9568-F041-84C3-47E6F3D85B46}"/>
              </a:ext>
            </a:extLst>
          </p:cNvPr>
          <p:cNvPicPr>
            <a:picLocks noChangeAspect="1"/>
          </p:cNvPicPr>
          <p:nvPr/>
        </p:nvPicPr>
        <p:blipFill>
          <a:blip r:embed="rId2"/>
          <a:stretch>
            <a:fillRect/>
          </a:stretch>
        </p:blipFill>
        <p:spPr>
          <a:xfrm>
            <a:off x="3870252" y="1354600"/>
            <a:ext cx="4642736" cy="1224646"/>
          </a:xfrm>
          <a:prstGeom prst="rect">
            <a:avLst/>
          </a:prstGeom>
        </p:spPr>
      </p:pic>
    </p:spTree>
    <p:extLst>
      <p:ext uri="{BB962C8B-B14F-4D97-AF65-F5344CB8AC3E}">
        <p14:creationId xmlns="" xmlns:p14="http://schemas.microsoft.com/office/powerpoint/2010/main" val="1426936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031A3B-A97D-634E-9936-C142B5CD7EAD}"/>
              </a:ext>
            </a:extLst>
          </p:cNvPr>
          <p:cNvSpPr>
            <a:spLocks noGrp="1"/>
          </p:cNvSpPr>
          <p:nvPr>
            <p:ph type="title"/>
          </p:nvPr>
        </p:nvSpPr>
        <p:spPr>
          <a:xfrm>
            <a:off x="457200" y="105255"/>
            <a:ext cx="8229600" cy="623097"/>
          </a:xfrm>
        </p:spPr>
        <p:txBody>
          <a:bodyPr>
            <a:noAutofit/>
          </a:bodyPr>
          <a:lstStyle/>
          <a:p>
            <a:r>
              <a:rPr lang="en-US" sz="4000" dirty="0"/>
              <a:t>Layer 3:  Common DAPP architecture</a:t>
            </a:r>
          </a:p>
        </p:txBody>
      </p:sp>
      <p:sp>
        <p:nvSpPr>
          <p:cNvPr id="4" name="Rectangle 3">
            <a:extLst>
              <a:ext uri="{FF2B5EF4-FFF2-40B4-BE49-F238E27FC236}">
                <a16:creationId xmlns="" xmlns:a16="http://schemas.microsoft.com/office/drawing/2014/main" id="{623CE5F3-A6F7-C44E-9CFA-D6E385ABE969}"/>
              </a:ext>
            </a:extLst>
          </p:cNvPr>
          <p:cNvSpPr/>
          <p:nvPr/>
        </p:nvSpPr>
        <p:spPr>
          <a:xfrm>
            <a:off x="526026" y="4452044"/>
            <a:ext cx="6612192"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6" name="Rectangle 5">
            <a:extLst>
              <a:ext uri="{FF2B5EF4-FFF2-40B4-BE49-F238E27FC236}">
                <a16:creationId xmlns="" xmlns:a16="http://schemas.microsoft.com/office/drawing/2014/main" id="{F6877603-64B5-6B47-9E6A-F54039EA829B}"/>
              </a:ext>
            </a:extLst>
          </p:cNvPr>
          <p:cNvSpPr/>
          <p:nvPr/>
        </p:nvSpPr>
        <p:spPr>
          <a:xfrm>
            <a:off x="314632" y="3018503"/>
            <a:ext cx="6980903" cy="1347019"/>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dirty="0"/>
              <a:t>blockchain computer</a:t>
            </a:r>
          </a:p>
        </p:txBody>
      </p:sp>
      <p:sp>
        <p:nvSpPr>
          <p:cNvPr id="10" name="Rectangle 9">
            <a:extLst>
              <a:ext uri="{FF2B5EF4-FFF2-40B4-BE49-F238E27FC236}">
                <a16:creationId xmlns="" xmlns:a16="http://schemas.microsoft.com/office/drawing/2014/main" id="{77AB0B2D-1911-6143-8CA4-D72B0363EF53}"/>
              </a:ext>
            </a:extLst>
          </p:cNvPr>
          <p:cNvSpPr/>
          <p:nvPr/>
        </p:nvSpPr>
        <p:spPr>
          <a:xfrm>
            <a:off x="2966622"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sp>
        <p:nvSpPr>
          <p:cNvPr id="12" name="Rectangle 11">
            <a:extLst>
              <a:ext uri="{FF2B5EF4-FFF2-40B4-BE49-F238E27FC236}">
                <a16:creationId xmlns="" xmlns:a16="http://schemas.microsoft.com/office/drawing/2014/main" id="{D3A75454-6028-C140-A1D0-90ADF0D60308}"/>
              </a:ext>
            </a:extLst>
          </p:cNvPr>
          <p:cNvSpPr/>
          <p:nvPr/>
        </p:nvSpPr>
        <p:spPr>
          <a:xfrm>
            <a:off x="5174210"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sp>
        <p:nvSpPr>
          <p:cNvPr id="13" name="Rectangle 12">
            <a:extLst>
              <a:ext uri="{FF2B5EF4-FFF2-40B4-BE49-F238E27FC236}">
                <a16:creationId xmlns="" xmlns:a16="http://schemas.microsoft.com/office/drawing/2014/main" id="{D9C09E51-CBA8-2045-A091-A3B0541AEF67}"/>
              </a:ext>
            </a:extLst>
          </p:cNvPr>
          <p:cNvSpPr/>
          <p:nvPr/>
        </p:nvSpPr>
        <p:spPr>
          <a:xfrm>
            <a:off x="760229"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pic>
        <p:nvPicPr>
          <p:cNvPr id="14" name="Picture 13">
            <a:extLst>
              <a:ext uri="{FF2B5EF4-FFF2-40B4-BE49-F238E27FC236}">
                <a16:creationId xmlns="" xmlns:a16="http://schemas.microsoft.com/office/drawing/2014/main" id="{966898AD-1A28-F645-BC33-8CF155D3D527}"/>
              </a:ext>
            </a:extLst>
          </p:cNvPr>
          <p:cNvPicPr>
            <a:picLocks noChangeAspect="1"/>
          </p:cNvPicPr>
          <p:nvPr/>
        </p:nvPicPr>
        <p:blipFill>
          <a:blip r:embed="rId2"/>
          <a:stretch>
            <a:fillRect/>
          </a:stretch>
        </p:blipFill>
        <p:spPr>
          <a:xfrm>
            <a:off x="7531509" y="1093272"/>
            <a:ext cx="1015451" cy="848854"/>
          </a:xfrm>
          <a:prstGeom prst="rect">
            <a:avLst/>
          </a:prstGeom>
        </p:spPr>
      </p:pic>
      <p:sp>
        <p:nvSpPr>
          <p:cNvPr id="15" name="TextBox 14">
            <a:extLst>
              <a:ext uri="{FF2B5EF4-FFF2-40B4-BE49-F238E27FC236}">
                <a16:creationId xmlns="" xmlns:a16="http://schemas.microsoft.com/office/drawing/2014/main" id="{0AC5CC2A-9FA7-C24A-B780-4DFBBDBB1AC6}"/>
              </a:ext>
            </a:extLst>
          </p:cNvPr>
          <p:cNvSpPr txBox="1"/>
          <p:nvPr/>
        </p:nvSpPr>
        <p:spPr>
          <a:xfrm>
            <a:off x="7380602" y="1885726"/>
            <a:ext cx="1274708" cy="461665"/>
          </a:xfrm>
          <a:prstGeom prst="rect">
            <a:avLst/>
          </a:prstGeom>
          <a:noFill/>
        </p:spPr>
        <p:txBody>
          <a:bodyPr wrap="none" rtlCol="0">
            <a:spAutoFit/>
          </a:bodyPr>
          <a:lstStyle/>
          <a:p>
            <a:r>
              <a:rPr lang="en-US" dirty="0">
                <a:latin typeface="+mn-lt"/>
              </a:rPr>
              <a:t>end user</a:t>
            </a:r>
          </a:p>
        </p:txBody>
      </p:sp>
      <p:pic>
        <p:nvPicPr>
          <p:cNvPr id="16" name="Picture 15">
            <a:extLst>
              <a:ext uri="{FF2B5EF4-FFF2-40B4-BE49-F238E27FC236}">
                <a16:creationId xmlns="" xmlns:a16="http://schemas.microsoft.com/office/drawing/2014/main" id="{860EA886-172D-514F-938B-A915DBD0823A}"/>
              </a:ext>
            </a:extLst>
          </p:cNvPr>
          <p:cNvPicPr>
            <a:picLocks noChangeAspect="1"/>
          </p:cNvPicPr>
          <p:nvPr/>
        </p:nvPicPr>
        <p:blipFill>
          <a:blip r:embed="rId3"/>
          <a:stretch>
            <a:fillRect/>
          </a:stretch>
        </p:blipFill>
        <p:spPr>
          <a:xfrm>
            <a:off x="1968356" y="1364315"/>
            <a:ext cx="2649794" cy="1257617"/>
          </a:xfrm>
          <a:prstGeom prst="rect">
            <a:avLst/>
          </a:prstGeom>
        </p:spPr>
      </p:pic>
      <p:sp>
        <p:nvSpPr>
          <p:cNvPr id="17" name="TextBox 16">
            <a:extLst>
              <a:ext uri="{FF2B5EF4-FFF2-40B4-BE49-F238E27FC236}">
                <a16:creationId xmlns="" xmlns:a16="http://schemas.microsoft.com/office/drawing/2014/main" id="{535D3A2F-BEF3-424C-9FFD-F5555029CB62}"/>
              </a:ext>
            </a:extLst>
          </p:cNvPr>
          <p:cNvSpPr txBox="1"/>
          <p:nvPr/>
        </p:nvSpPr>
        <p:spPr>
          <a:xfrm>
            <a:off x="989177" y="1018018"/>
            <a:ext cx="3983783" cy="461665"/>
          </a:xfrm>
          <a:prstGeom prst="rect">
            <a:avLst/>
          </a:prstGeom>
          <a:noFill/>
        </p:spPr>
        <p:txBody>
          <a:bodyPr wrap="none" rtlCol="0">
            <a:spAutoFit/>
          </a:bodyPr>
          <a:lstStyle/>
          <a:p>
            <a:r>
              <a:rPr lang="en-US" dirty="0"/>
              <a:t>Layer 3: user facing servers</a:t>
            </a:r>
          </a:p>
        </p:txBody>
      </p:sp>
      <p:cxnSp>
        <p:nvCxnSpPr>
          <p:cNvPr id="19" name="Straight Arrow Connector 18">
            <a:extLst>
              <a:ext uri="{FF2B5EF4-FFF2-40B4-BE49-F238E27FC236}">
                <a16:creationId xmlns="" xmlns:a16="http://schemas.microsoft.com/office/drawing/2014/main" id="{A2F6C5D4-C313-BE43-A8A2-FEAAD2B729D7}"/>
              </a:ext>
            </a:extLst>
          </p:cNvPr>
          <p:cNvCxnSpPr>
            <a:cxnSpLocks/>
            <a:stCxn id="14" idx="1"/>
          </p:cNvCxnSpPr>
          <p:nvPr/>
        </p:nvCxnSpPr>
        <p:spPr>
          <a:xfrm flipH="1">
            <a:off x="4354585" y="1517699"/>
            <a:ext cx="3176924" cy="350430"/>
          </a:xfrm>
          <a:prstGeom prst="straightConnector1">
            <a:avLst/>
          </a:prstGeom>
          <a:ln w="57150">
            <a:solidFill>
              <a:schemeClr val="tx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 xmlns:a16="http://schemas.microsoft.com/office/drawing/2014/main" id="{3D204E07-AE6D-4B4E-9CA0-1DE225259B5B}"/>
              </a:ext>
            </a:extLst>
          </p:cNvPr>
          <p:cNvCxnSpPr>
            <a:cxnSpLocks/>
            <a:endCxn id="13" idx="0"/>
          </p:cNvCxnSpPr>
          <p:nvPr/>
        </p:nvCxnSpPr>
        <p:spPr>
          <a:xfrm flipH="1">
            <a:off x="1763398" y="2249884"/>
            <a:ext cx="958366" cy="944417"/>
          </a:xfrm>
          <a:prstGeom prst="straightConnector1">
            <a:avLst/>
          </a:prstGeom>
          <a:ln w="57150">
            <a:solidFill>
              <a:schemeClr val="tx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 xmlns:a16="http://schemas.microsoft.com/office/drawing/2014/main" id="{4B4222B5-4BDC-0644-A007-7DE09C58B1D9}"/>
              </a:ext>
            </a:extLst>
          </p:cNvPr>
          <p:cNvPicPr>
            <a:picLocks noChangeAspect="1"/>
          </p:cNvPicPr>
          <p:nvPr/>
        </p:nvPicPr>
        <p:blipFill>
          <a:blip r:embed="rId4"/>
          <a:stretch>
            <a:fillRect/>
          </a:stretch>
        </p:blipFill>
        <p:spPr>
          <a:xfrm>
            <a:off x="1544963" y="1453531"/>
            <a:ext cx="815463" cy="864391"/>
          </a:xfrm>
          <a:prstGeom prst="rect">
            <a:avLst/>
          </a:prstGeom>
        </p:spPr>
      </p:pic>
      <p:pic>
        <p:nvPicPr>
          <p:cNvPr id="34" name="Picture 33">
            <a:extLst>
              <a:ext uri="{FF2B5EF4-FFF2-40B4-BE49-F238E27FC236}">
                <a16:creationId xmlns="" xmlns:a16="http://schemas.microsoft.com/office/drawing/2014/main" id="{6A0F1347-FDA4-734F-931D-6A82E3A0D31A}"/>
              </a:ext>
            </a:extLst>
          </p:cNvPr>
          <p:cNvPicPr>
            <a:picLocks noChangeAspect="1"/>
          </p:cNvPicPr>
          <p:nvPr/>
        </p:nvPicPr>
        <p:blipFill>
          <a:blip r:embed="rId4"/>
          <a:stretch>
            <a:fillRect/>
          </a:stretch>
        </p:blipFill>
        <p:spPr>
          <a:xfrm>
            <a:off x="911388" y="3797934"/>
            <a:ext cx="435533" cy="461665"/>
          </a:xfrm>
          <a:prstGeom prst="rect">
            <a:avLst/>
          </a:prstGeom>
        </p:spPr>
      </p:pic>
      <p:sp>
        <p:nvSpPr>
          <p:cNvPr id="35" name="TextBox 34">
            <a:extLst>
              <a:ext uri="{FF2B5EF4-FFF2-40B4-BE49-F238E27FC236}">
                <a16:creationId xmlns="" xmlns:a16="http://schemas.microsoft.com/office/drawing/2014/main" id="{E97D88F7-A444-2544-A996-C9AD8790B2C1}"/>
              </a:ext>
            </a:extLst>
          </p:cNvPr>
          <p:cNvSpPr txBox="1"/>
          <p:nvPr/>
        </p:nvSpPr>
        <p:spPr>
          <a:xfrm>
            <a:off x="1313642" y="3720675"/>
            <a:ext cx="1274708" cy="690638"/>
          </a:xfrm>
          <a:prstGeom prst="rect">
            <a:avLst/>
          </a:prstGeom>
          <a:noFill/>
        </p:spPr>
        <p:txBody>
          <a:bodyPr wrap="none" rtlCol="0">
            <a:spAutoFit/>
          </a:bodyPr>
          <a:lstStyle/>
          <a:p>
            <a:pPr>
              <a:lnSpc>
                <a:spcPct val="80000"/>
              </a:lnSpc>
            </a:pPr>
            <a:r>
              <a:rPr lang="en-US" dirty="0">
                <a:solidFill>
                  <a:schemeClr val="bg1"/>
                </a:solidFill>
                <a:latin typeface="+mn-lt"/>
              </a:rPr>
              <a:t>on-chain</a:t>
            </a:r>
            <a:br>
              <a:rPr lang="en-US" dirty="0">
                <a:solidFill>
                  <a:schemeClr val="bg1"/>
                </a:solidFill>
                <a:latin typeface="+mn-lt"/>
              </a:rPr>
            </a:br>
            <a:r>
              <a:rPr lang="en-US" dirty="0">
                <a:solidFill>
                  <a:schemeClr val="bg1"/>
                </a:solidFill>
                <a:latin typeface="+mn-lt"/>
              </a:rPr>
              <a:t>state</a:t>
            </a:r>
          </a:p>
        </p:txBody>
      </p:sp>
      <p:sp>
        <p:nvSpPr>
          <p:cNvPr id="3" name="TextBox 2">
            <a:extLst>
              <a:ext uri="{FF2B5EF4-FFF2-40B4-BE49-F238E27FC236}">
                <a16:creationId xmlns="" xmlns:a16="http://schemas.microsoft.com/office/drawing/2014/main" id="{A3ACCFB6-1E9C-6F41-B977-E5CFF7470D7A}"/>
              </a:ext>
            </a:extLst>
          </p:cNvPr>
          <p:cNvSpPr txBox="1"/>
          <p:nvPr/>
        </p:nvSpPr>
        <p:spPr>
          <a:xfrm>
            <a:off x="7816712" y="4488090"/>
            <a:ext cx="1204304" cy="461665"/>
          </a:xfrm>
          <a:prstGeom prst="rect">
            <a:avLst/>
          </a:prstGeom>
          <a:noFill/>
        </p:spPr>
        <p:txBody>
          <a:bodyPr wrap="none" rtlCol="0">
            <a:spAutoFit/>
          </a:bodyPr>
          <a:lstStyle/>
          <a:p>
            <a:r>
              <a:rPr lang="en-US" dirty="0">
                <a:latin typeface="+mn-lt"/>
              </a:rPr>
              <a:t>(layer 1)</a:t>
            </a:r>
          </a:p>
        </p:txBody>
      </p:sp>
      <p:sp>
        <p:nvSpPr>
          <p:cNvPr id="18" name="TextBox 17">
            <a:extLst>
              <a:ext uri="{FF2B5EF4-FFF2-40B4-BE49-F238E27FC236}">
                <a16:creationId xmlns="" xmlns:a16="http://schemas.microsoft.com/office/drawing/2014/main" id="{B758D69E-3864-6D4F-A2FE-D2C4B86282D2}"/>
              </a:ext>
            </a:extLst>
          </p:cNvPr>
          <p:cNvSpPr txBox="1"/>
          <p:nvPr/>
        </p:nvSpPr>
        <p:spPr>
          <a:xfrm>
            <a:off x="7816712" y="3862997"/>
            <a:ext cx="1436740" cy="461665"/>
          </a:xfrm>
          <a:prstGeom prst="rect">
            <a:avLst/>
          </a:prstGeom>
          <a:noFill/>
        </p:spPr>
        <p:txBody>
          <a:bodyPr wrap="none" rtlCol="0">
            <a:spAutoFit/>
          </a:bodyPr>
          <a:lstStyle/>
          <a:p>
            <a:r>
              <a:rPr lang="en-US" dirty="0">
                <a:latin typeface="+mn-lt"/>
              </a:rPr>
              <a:t>(layer 1.5)</a:t>
            </a:r>
          </a:p>
        </p:txBody>
      </p:sp>
      <p:sp>
        <p:nvSpPr>
          <p:cNvPr id="21" name="TextBox 20">
            <a:extLst>
              <a:ext uri="{FF2B5EF4-FFF2-40B4-BE49-F238E27FC236}">
                <a16:creationId xmlns="" xmlns:a16="http://schemas.microsoft.com/office/drawing/2014/main" id="{3085EBC2-7F12-B747-87B2-026686CEF306}"/>
              </a:ext>
            </a:extLst>
          </p:cNvPr>
          <p:cNvSpPr txBox="1"/>
          <p:nvPr/>
        </p:nvSpPr>
        <p:spPr>
          <a:xfrm>
            <a:off x="7816712" y="3184483"/>
            <a:ext cx="1204304" cy="461665"/>
          </a:xfrm>
          <a:prstGeom prst="rect">
            <a:avLst/>
          </a:prstGeom>
          <a:noFill/>
        </p:spPr>
        <p:txBody>
          <a:bodyPr wrap="none" rtlCol="0">
            <a:spAutoFit/>
          </a:bodyPr>
          <a:lstStyle/>
          <a:p>
            <a:r>
              <a:rPr lang="en-US" dirty="0">
                <a:latin typeface="+mn-lt"/>
              </a:rPr>
              <a:t>(layer 2)</a:t>
            </a:r>
          </a:p>
        </p:txBody>
      </p:sp>
    </p:spTree>
    <p:extLst>
      <p:ext uri="{BB962C8B-B14F-4D97-AF65-F5344CB8AC3E}">
        <p14:creationId xmlns="" xmlns:p14="http://schemas.microsoft.com/office/powerpoint/2010/main" val="1476351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Campbell R. Harvey 2019</a:t>
            </a:r>
            <a:endParaRPr lang="en-US"/>
          </a:p>
        </p:txBody>
      </p:sp>
      <p:pic>
        <p:nvPicPr>
          <p:cNvPr id="4" name="Picture 3"/>
          <p:cNvPicPr>
            <a:picLocks noChangeAspect="1"/>
          </p:cNvPicPr>
          <p:nvPr/>
        </p:nvPicPr>
        <p:blipFill>
          <a:blip r:embed="rId3"/>
          <a:stretch>
            <a:fillRect/>
          </a:stretch>
        </p:blipFill>
        <p:spPr>
          <a:xfrm>
            <a:off x="48693" y="0"/>
            <a:ext cx="8944139" cy="4989888"/>
          </a:xfrm>
          <a:prstGeom prst="rect">
            <a:avLst/>
          </a:prstGeom>
        </p:spPr>
      </p:pic>
    </p:spTree>
    <p:extLst>
      <p:ext uri="{BB962C8B-B14F-4D97-AF65-F5344CB8AC3E}">
        <p14:creationId xmlns="" xmlns:p14="http://schemas.microsoft.com/office/powerpoint/2010/main" val="21926589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9CAB59C-F3D8-A246-83E6-F22EA5A06D81}"/>
              </a:ext>
            </a:extLst>
          </p:cNvPr>
          <p:cNvPicPr>
            <a:picLocks noChangeAspect="1"/>
          </p:cNvPicPr>
          <p:nvPr/>
        </p:nvPicPr>
        <p:blipFill>
          <a:blip r:embed="rId3"/>
          <a:stretch>
            <a:fillRect/>
          </a:stretch>
        </p:blipFill>
        <p:spPr>
          <a:xfrm>
            <a:off x="174539" y="0"/>
            <a:ext cx="8794922" cy="5143500"/>
          </a:xfrm>
          <a:prstGeom prst="rect">
            <a:avLst/>
          </a:prstGeom>
        </p:spPr>
      </p:pic>
      <p:sp>
        <p:nvSpPr>
          <p:cNvPr id="2" name="Oval 1">
            <a:extLst>
              <a:ext uri="{FF2B5EF4-FFF2-40B4-BE49-F238E27FC236}">
                <a16:creationId xmlns="" xmlns:a16="http://schemas.microsoft.com/office/drawing/2014/main" id="{5BD0F316-BC5F-334B-A4C2-5DCD86BED66C}"/>
              </a:ext>
            </a:extLst>
          </p:cNvPr>
          <p:cNvSpPr/>
          <p:nvPr/>
        </p:nvSpPr>
        <p:spPr>
          <a:xfrm>
            <a:off x="7091090" y="2893672"/>
            <a:ext cx="1238491" cy="451412"/>
          </a:xfrm>
          <a:prstGeom prst="ellipse">
            <a:avLst/>
          </a:prstGeom>
          <a:noFill/>
          <a:ln w="76200">
            <a:solidFill>
              <a:srgbClr val="AD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1E0983AF-753E-8A49-B87C-A8D071751F12}"/>
              </a:ext>
            </a:extLst>
          </p:cNvPr>
          <p:cNvSpPr/>
          <p:nvPr/>
        </p:nvSpPr>
        <p:spPr>
          <a:xfrm>
            <a:off x="1691834" y="2164466"/>
            <a:ext cx="1238491" cy="407284"/>
          </a:xfrm>
          <a:prstGeom prst="ellipse">
            <a:avLst/>
          </a:prstGeom>
          <a:noFill/>
          <a:ln w="76200">
            <a:solidFill>
              <a:srgbClr val="AD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C34DFD17-9426-B141-BF40-83F7AD4E697A}"/>
              </a:ext>
            </a:extLst>
          </p:cNvPr>
          <p:cNvSpPr/>
          <p:nvPr/>
        </p:nvSpPr>
        <p:spPr>
          <a:xfrm>
            <a:off x="6562845" y="615388"/>
            <a:ext cx="798653" cy="451412"/>
          </a:xfrm>
          <a:prstGeom prst="ellipse">
            <a:avLst/>
          </a:prstGeom>
          <a:noFill/>
          <a:ln w="76200">
            <a:solidFill>
              <a:srgbClr val="AD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98E6B39F-BAAA-D745-802C-F8309F54DFCC}"/>
              </a:ext>
            </a:extLst>
          </p:cNvPr>
          <p:cNvSpPr txBox="1"/>
          <p:nvPr/>
        </p:nvSpPr>
        <p:spPr>
          <a:xfrm>
            <a:off x="3043376" y="4801659"/>
            <a:ext cx="2741456" cy="338554"/>
          </a:xfrm>
          <a:prstGeom prst="rect">
            <a:avLst/>
          </a:prstGeom>
          <a:solidFill>
            <a:schemeClr val="bg1"/>
          </a:solidFill>
        </p:spPr>
        <p:txBody>
          <a:bodyPr wrap="none" rtlCol="0">
            <a:spAutoFit/>
          </a:bodyPr>
          <a:lstStyle/>
          <a:p>
            <a:r>
              <a:rPr lang="en-US" sz="1600" dirty="0"/>
              <a:t>[source:  the Block Genesis]</a:t>
            </a:r>
          </a:p>
        </p:txBody>
      </p:sp>
      <p:sp>
        <p:nvSpPr>
          <p:cNvPr id="7" name="Oval 6">
            <a:extLst>
              <a:ext uri="{FF2B5EF4-FFF2-40B4-BE49-F238E27FC236}">
                <a16:creationId xmlns="" xmlns:a16="http://schemas.microsoft.com/office/drawing/2014/main" id="{E8347B1C-A48F-554E-9BF9-01CEEC5DDAB2}"/>
              </a:ext>
            </a:extLst>
          </p:cNvPr>
          <p:cNvSpPr/>
          <p:nvPr/>
        </p:nvSpPr>
        <p:spPr>
          <a:xfrm>
            <a:off x="174539" y="2893672"/>
            <a:ext cx="1723709" cy="451412"/>
          </a:xfrm>
          <a:prstGeom prst="ellipse">
            <a:avLst/>
          </a:prstGeom>
          <a:noFill/>
          <a:ln w="76200">
            <a:solidFill>
              <a:srgbClr val="AD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5415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2D3C21C-D8D6-2B45-9122-5696896DAAC4}"/>
              </a:ext>
            </a:extLst>
          </p:cNvPr>
          <p:cNvSpPr>
            <a:spLocks noGrp="1"/>
          </p:cNvSpPr>
          <p:nvPr>
            <p:ph type="title"/>
          </p:nvPr>
        </p:nvSpPr>
        <p:spPr/>
        <p:txBody>
          <a:bodyPr>
            <a:normAutofit fontScale="90000"/>
          </a:bodyPr>
          <a:lstStyle/>
          <a:p>
            <a:r>
              <a:rPr lang="en-US" dirty="0"/>
              <a:t>lots of experiments …</a:t>
            </a:r>
          </a:p>
        </p:txBody>
      </p:sp>
      <p:pic>
        <p:nvPicPr>
          <p:cNvPr id="2" name="Picture 1">
            <a:extLst>
              <a:ext uri="{FF2B5EF4-FFF2-40B4-BE49-F238E27FC236}">
                <a16:creationId xmlns="" xmlns:a16="http://schemas.microsoft.com/office/drawing/2014/main" id="{D2FE53AE-DD08-3444-AF16-210AEE158A68}"/>
              </a:ext>
            </a:extLst>
          </p:cNvPr>
          <p:cNvPicPr>
            <a:picLocks noChangeAspect="1"/>
          </p:cNvPicPr>
          <p:nvPr/>
        </p:nvPicPr>
        <p:blipFill>
          <a:blip r:embed="rId2"/>
          <a:stretch>
            <a:fillRect/>
          </a:stretch>
        </p:blipFill>
        <p:spPr>
          <a:xfrm>
            <a:off x="1207014" y="995302"/>
            <a:ext cx="6554754" cy="3988712"/>
          </a:xfrm>
          <a:prstGeom prst="rect">
            <a:avLst/>
          </a:prstGeom>
        </p:spPr>
      </p:pic>
    </p:spTree>
    <p:extLst>
      <p:ext uri="{BB962C8B-B14F-4D97-AF65-F5344CB8AC3E}">
        <p14:creationId xmlns="" xmlns:p14="http://schemas.microsoft.com/office/powerpoint/2010/main" val="769186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7586" name="Picture 2"/>
          <p:cNvPicPr>
            <a:picLocks noChangeAspect="1" noChangeArrowheads="1"/>
          </p:cNvPicPr>
          <p:nvPr/>
        </p:nvPicPr>
        <p:blipFill>
          <a:blip r:embed="rId2"/>
          <a:srcRect/>
          <a:stretch>
            <a:fillRect/>
          </a:stretch>
        </p:blipFill>
        <p:spPr bwMode="auto">
          <a:xfrm>
            <a:off x="0" y="0"/>
            <a:ext cx="14154150" cy="585669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Applications</a:t>
            </a:r>
            <a:endParaRPr lang="zh-CN" altLang="en-US" dirty="0"/>
          </a:p>
        </p:txBody>
      </p:sp>
      <p:sp>
        <p:nvSpPr>
          <p:cNvPr id="3" name="内容占位符 2"/>
          <p:cNvSpPr>
            <a:spLocks noGrp="1"/>
          </p:cNvSpPr>
          <p:nvPr>
            <p:ph idx="1"/>
          </p:nvPr>
        </p:nvSpPr>
        <p:spPr/>
        <p:txBody>
          <a:bodyPr/>
          <a:lstStyle/>
          <a:p>
            <a:endParaRPr lang="zh-CN" altLang="en-US"/>
          </a:p>
        </p:txBody>
      </p:sp>
      <p:pic>
        <p:nvPicPr>
          <p:cNvPr id="65538" name="Picture 2"/>
          <p:cNvPicPr>
            <a:picLocks noChangeAspect="1" noChangeArrowheads="1"/>
          </p:cNvPicPr>
          <p:nvPr/>
        </p:nvPicPr>
        <p:blipFill>
          <a:blip r:embed="rId3"/>
          <a:srcRect/>
          <a:stretch>
            <a:fillRect/>
          </a:stretch>
        </p:blipFill>
        <p:spPr bwMode="auto">
          <a:xfrm>
            <a:off x="314036" y="1185719"/>
            <a:ext cx="6146800" cy="34925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N.F.T</a:t>
            </a:r>
            <a:endParaRPr lang="zh-CN" altLang="en-US" dirty="0"/>
          </a:p>
        </p:txBody>
      </p:sp>
      <p:sp>
        <p:nvSpPr>
          <p:cNvPr id="3" name="内容占位符 2"/>
          <p:cNvSpPr>
            <a:spLocks noGrp="1"/>
          </p:cNvSpPr>
          <p:nvPr>
            <p:ph idx="1"/>
          </p:nvPr>
        </p:nvSpPr>
        <p:spPr/>
        <p:txBody>
          <a:bodyPr>
            <a:normAutofit fontScale="77500" lnSpcReduction="20000"/>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sz="2600" dirty="0" smtClean="0"/>
          </a:p>
          <a:p>
            <a:r>
              <a:rPr lang="en-US" sz="2600" dirty="0" smtClean="0"/>
              <a:t>The Bored Ape Yacht Club is quickly gaining traction as a batch of 10,000 Mutant Apes NFTs sold out in an hour on Saturday — raising a total of $96 million USD. In terms of appreciation in the market, the first Bored Ape sold for 0.68 ETH back in May, where just recently, Bored Ape #3749 saw numbers in the 1,500 ETH (~$4.8 million USD) range.</a:t>
            </a:r>
            <a:endParaRPr lang="zh-CN" altLang="en-US" sz="2600" dirty="0"/>
          </a:p>
        </p:txBody>
      </p:sp>
      <p:pic>
        <p:nvPicPr>
          <p:cNvPr id="2050" name="Picture 2"/>
          <p:cNvPicPr>
            <a:picLocks noChangeAspect="1" noChangeArrowheads="1"/>
          </p:cNvPicPr>
          <p:nvPr/>
        </p:nvPicPr>
        <p:blipFill>
          <a:blip r:embed="rId2"/>
          <a:srcRect/>
          <a:stretch>
            <a:fillRect/>
          </a:stretch>
        </p:blipFill>
        <p:spPr bwMode="auto">
          <a:xfrm>
            <a:off x="691662" y="824509"/>
            <a:ext cx="5397378" cy="26275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6562" name="Picture 2"/>
          <p:cNvPicPr>
            <a:picLocks noChangeAspect="1" noChangeArrowheads="1"/>
          </p:cNvPicPr>
          <p:nvPr/>
        </p:nvPicPr>
        <p:blipFill>
          <a:blip r:embed="rId3"/>
          <a:srcRect/>
          <a:stretch>
            <a:fillRect/>
          </a:stretch>
        </p:blipFill>
        <p:spPr bwMode="auto">
          <a:xfrm>
            <a:off x="-1" y="0"/>
            <a:ext cx="7647709" cy="515311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0B9FFE-E238-7346-B806-24AA16B57B78}"/>
              </a:ext>
            </a:extLst>
          </p:cNvPr>
          <p:cNvSpPr>
            <a:spLocks noGrp="1"/>
          </p:cNvSpPr>
          <p:nvPr>
            <p:ph type="title"/>
          </p:nvPr>
        </p:nvSpPr>
        <p:spPr/>
        <p:txBody>
          <a:bodyPr>
            <a:normAutofit fontScale="90000"/>
          </a:bodyPr>
          <a:lstStyle/>
          <a:p>
            <a:r>
              <a:rPr lang="en-US" dirty="0"/>
              <a:t>This course</a:t>
            </a:r>
          </a:p>
        </p:txBody>
      </p:sp>
      <p:pic>
        <p:nvPicPr>
          <p:cNvPr id="1026" name="Picture 2" descr="The Three-Legged Stool - Fire Rescue Magazine">
            <a:extLst>
              <a:ext uri="{FF2B5EF4-FFF2-40B4-BE49-F238E27FC236}">
                <a16:creationId xmlns="" xmlns:a16="http://schemas.microsoft.com/office/drawing/2014/main" id="{1EB206AB-FE38-AC45-B73F-09EAA68161F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0818" y="1321626"/>
            <a:ext cx="4316819" cy="282507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59A09DC5-A7C1-DF40-8F9D-AA9E93DA76B1}"/>
              </a:ext>
            </a:extLst>
          </p:cNvPr>
          <p:cNvSpPr txBox="1"/>
          <p:nvPr/>
        </p:nvSpPr>
        <p:spPr>
          <a:xfrm>
            <a:off x="1222745" y="3827721"/>
            <a:ext cx="1868973" cy="461665"/>
          </a:xfrm>
          <a:prstGeom prst="rect">
            <a:avLst/>
          </a:prstGeom>
          <a:noFill/>
        </p:spPr>
        <p:txBody>
          <a:bodyPr wrap="none" rtlCol="0">
            <a:spAutoFit/>
          </a:bodyPr>
          <a:lstStyle/>
          <a:p>
            <a:pPr algn="l"/>
            <a:r>
              <a:rPr lang="en-US" dirty="0">
                <a:latin typeface="+mn-lt"/>
              </a:rPr>
              <a:t>Cryptography</a:t>
            </a:r>
          </a:p>
        </p:txBody>
      </p:sp>
      <p:sp>
        <p:nvSpPr>
          <p:cNvPr id="8" name="TextBox 7">
            <a:extLst>
              <a:ext uri="{FF2B5EF4-FFF2-40B4-BE49-F238E27FC236}">
                <a16:creationId xmlns="" xmlns:a16="http://schemas.microsoft.com/office/drawing/2014/main" id="{D592123E-0A62-D549-9D01-8BA0BE8B52CD}"/>
              </a:ext>
            </a:extLst>
          </p:cNvPr>
          <p:cNvSpPr txBox="1"/>
          <p:nvPr/>
        </p:nvSpPr>
        <p:spPr>
          <a:xfrm>
            <a:off x="5413150" y="3827720"/>
            <a:ext cx="2636043" cy="461665"/>
          </a:xfrm>
          <a:prstGeom prst="rect">
            <a:avLst/>
          </a:prstGeom>
          <a:noFill/>
        </p:spPr>
        <p:txBody>
          <a:bodyPr wrap="none" rtlCol="0">
            <a:spAutoFit/>
          </a:bodyPr>
          <a:lstStyle/>
          <a:p>
            <a:pPr algn="l"/>
            <a:r>
              <a:rPr lang="en-US" dirty="0">
                <a:latin typeface="+mn-lt"/>
              </a:rPr>
              <a:t>Distributed systems</a:t>
            </a:r>
          </a:p>
        </p:txBody>
      </p:sp>
      <p:sp>
        <p:nvSpPr>
          <p:cNvPr id="9" name="TextBox 8">
            <a:extLst>
              <a:ext uri="{FF2B5EF4-FFF2-40B4-BE49-F238E27FC236}">
                <a16:creationId xmlns="" xmlns:a16="http://schemas.microsoft.com/office/drawing/2014/main" id="{7D55DB9C-4346-364B-9967-6EEF5DE0D763}"/>
              </a:ext>
            </a:extLst>
          </p:cNvPr>
          <p:cNvSpPr txBox="1"/>
          <p:nvPr/>
        </p:nvSpPr>
        <p:spPr>
          <a:xfrm>
            <a:off x="3434244" y="4289385"/>
            <a:ext cx="1509965" cy="461665"/>
          </a:xfrm>
          <a:prstGeom prst="rect">
            <a:avLst/>
          </a:prstGeom>
          <a:noFill/>
        </p:spPr>
        <p:txBody>
          <a:bodyPr wrap="none" rtlCol="0">
            <a:spAutoFit/>
          </a:bodyPr>
          <a:lstStyle/>
          <a:p>
            <a:pPr algn="l"/>
            <a:r>
              <a:rPr lang="en-US" dirty="0">
                <a:latin typeface="+mn-lt"/>
              </a:rPr>
              <a:t>Economics</a:t>
            </a:r>
          </a:p>
        </p:txBody>
      </p:sp>
    </p:spTree>
    <p:extLst>
      <p:ext uri="{BB962C8B-B14F-4D97-AF65-F5344CB8AC3E}">
        <p14:creationId xmlns="" xmlns:p14="http://schemas.microsoft.com/office/powerpoint/2010/main" val="156687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88591-4F3E-874E-ABD3-1D031A1D45CB}"/>
              </a:ext>
            </a:extLst>
          </p:cNvPr>
          <p:cNvSpPr>
            <a:spLocks noGrp="1"/>
          </p:cNvSpPr>
          <p:nvPr>
            <p:ph type="title"/>
          </p:nvPr>
        </p:nvSpPr>
        <p:spPr/>
        <p:txBody>
          <a:bodyPr>
            <a:normAutofit fontScale="90000"/>
          </a:bodyPr>
          <a:lstStyle/>
          <a:p>
            <a:r>
              <a:rPr lang="en-US" dirty="0"/>
              <a:t>Course organization</a:t>
            </a:r>
          </a:p>
        </p:txBody>
      </p:sp>
      <p:sp>
        <p:nvSpPr>
          <p:cNvPr id="3" name="Content Placeholder 2">
            <a:extLst>
              <a:ext uri="{FF2B5EF4-FFF2-40B4-BE49-F238E27FC236}">
                <a16:creationId xmlns="" xmlns:a16="http://schemas.microsoft.com/office/drawing/2014/main" id="{F8E333C9-73DA-4545-98C2-872197F60035}"/>
              </a:ext>
            </a:extLst>
          </p:cNvPr>
          <p:cNvSpPr>
            <a:spLocks noGrp="1"/>
          </p:cNvSpPr>
          <p:nvPr>
            <p:ph idx="1"/>
          </p:nvPr>
        </p:nvSpPr>
        <p:spPr>
          <a:xfrm>
            <a:off x="457200" y="1200150"/>
            <a:ext cx="8229600" cy="2928505"/>
          </a:xfrm>
        </p:spPr>
        <p:txBody>
          <a:bodyPr>
            <a:normAutofit/>
          </a:bodyPr>
          <a:lstStyle/>
          <a:p>
            <a:pPr marL="514350" indent="-514350">
              <a:buFont typeface="+mj-lt"/>
              <a:buAutoNum type="arabicPeriod"/>
            </a:pPr>
            <a:r>
              <a:rPr lang="en-US" dirty="0"/>
              <a:t>The starting point:  Bitcoin mechanics</a:t>
            </a:r>
          </a:p>
          <a:p>
            <a:pPr marL="514350" indent="-514350">
              <a:spcBef>
                <a:spcPts val="1272"/>
              </a:spcBef>
              <a:buFont typeface="+mj-lt"/>
              <a:buAutoNum type="arabicPeriod"/>
            </a:pPr>
            <a:r>
              <a:rPr lang="en-US" dirty="0"/>
              <a:t>Consensus </a:t>
            </a:r>
            <a:r>
              <a:rPr lang="en-US" dirty="0" smtClean="0"/>
              <a:t>protocols (public, consortium)</a:t>
            </a:r>
            <a:endParaRPr lang="en-US" dirty="0"/>
          </a:p>
          <a:p>
            <a:pPr marL="514350" indent="-514350">
              <a:spcBef>
                <a:spcPts val="1272"/>
              </a:spcBef>
              <a:buFont typeface="+mj-lt"/>
              <a:buAutoNum type="arabicPeriod"/>
            </a:pPr>
            <a:r>
              <a:rPr lang="en-US" dirty="0"/>
              <a:t>Ethereum and decentralized applications</a:t>
            </a:r>
          </a:p>
          <a:p>
            <a:pPr marL="514350" indent="-514350">
              <a:spcBef>
                <a:spcPts val="1272"/>
              </a:spcBef>
              <a:buFont typeface="+mj-lt"/>
              <a:buAutoNum type="arabicPeriod"/>
            </a:pPr>
            <a:r>
              <a:rPr lang="en-US" dirty="0" smtClean="0"/>
              <a:t>decentralized applications</a:t>
            </a:r>
          </a:p>
          <a:p>
            <a:pPr marL="514350" indent="-514350">
              <a:spcBef>
                <a:spcPts val="1272"/>
              </a:spcBef>
              <a:buNone/>
            </a:pPr>
            <a:r>
              <a:rPr lang="en-US" dirty="0" smtClean="0"/>
              <a:t>	</a:t>
            </a:r>
            <a:endParaRPr lang="en-US" dirty="0"/>
          </a:p>
          <a:p>
            <a:endParaRPr lang="en-US" dirty="0"/>
          </a:p>
        </p:txBody>
      </p:sp>
    </p:spTree>
    <p:extLst>
      <p:ext uri="{BB962C8B-B14F-4D97-AF65-F5344CB8AC3E}">
        <p14:creationId xmlns="" xmlns:p14="http://schemas.microsoft.com/office/powerpoint/2010/main" val="358316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8172AE5B-21CD-D548-AD72-3757124A6A04}"/>
              </a:ext>
            </a:extLst>
          </p:cNvPr>
          <p:cNvSpPr>
            <a:spLocks noGrp="1"/>
          </p:cNvSpPr>
          <p:nvPr>
            <p:ph type="subTitle" idx="1"/>
          </p:nvPr>
        </p:nvSpPr>
        <p:spPr>
          <a:xfrm>
            <a:off x="1371600" y="3371850"/>
            <a:ext cx="6400800" cy="1314450"/>
          </a:xfrm>
        </p:spPr>
        <p:txBody>
          <a:bodyPr/>
          <a:lstStyle/>
          <a:p>
            <a:r>
              <a:rPr lang="en-US" dirty="0">
                <a:solidFill>
                  <a:schemeClr val="tx1"/>
                </a:solidFill>
              </a:rPr>
              <a:t>Next lecture:   the Bitcoin blockchain</a:t>
            </a:r>
          </a:p>
        </p:txBody>
      </p:sp>
      <p:sp>
        <p:nvSpPr>
          <p:cNvPr id="4" name="Title 3">
            <a:extLst>
              <a:ext uri="{FF2B5EF4-FFF2-40B4-BE49-F238E27FC236}">
                <a16:creationId xmlns="" xmlns:a16="http://schemas.microsoft.com/office/drawing/2014/main" id="{E066383B-610F-F040-85AB-9E762F54A50E}"/>
              </a:ext>
            </a:extLst>
          </p:cNvPr>
          <p:cNvSpPr>
            <a:spLocks noGrp="1"/>
          </p:cNvSpPr>
          <p:nvPr>
            <p:ph type="ctrTitle"/>
          </p:nvPr>
        </p:nvSpPr>
        <p:spPr/>
        <p:txBody>
          <a:bodyPr/>
          <a:lstStyle/>
          <a:p>
            <a:r>
              <a:rPr lang="en-US" dirty="0"/>
              <a:t>END  OF  LECTURE</a:t>
            </a:r>
          </a:p>
        </p:txBody>
      </p:sp>
    </p:spTree>
    <p:extLst>
      <p:ext uri="{BB962C8B-B14F-4D97-AF65-F5344CB8AC3E}">
        <p14:creationId xmlns="" xmlns:p14="http://schemas.microsoft.com/office/powerpoint/2010/main" val="3254778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N.F.T</a:t>
            </a:r>
            <a:endParaRPr lang="zh-CN" altLang="en-US" dirty="0"/>
          </a:p>
        </p:txBody>
      </p:sp>
      <p:sp>
        <p:nvSpPr>
          <p:cNvPr id="3" name="内容占位符 2"/>
          <p:cNvSpPr>
            <a:spLocks noGrp="1"/>
          </p:cNvSpPr>
          <p:nvPr>
            <p:ph idx="1"/>
          </p:nvPr>
        </p:nvSpPr>
        <p:spPr/>
        <p:txBody>
          <a:bodyPr/>
          <a:lstStyle/>
          <a:p>
            <a:r>
              <a:rPr lang="en-US" altLang="zh-CN" dirty="0" smtClean="0"/>
              <a:t>NFT is not new concept</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4965699" y="977825"/>
            <a:ext cx="3883515" cy="384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N.F.T</a:t>
            </a:r>
            <a:endParaRPr lang="zh-CN" altLang="en-US" dirty="0"/>
          </a:p>
        </p:txBody>
      </p:sp>
      <p:sp>
        <p:nvSpPr>
          <p:cNvPr id="3" name="内容占位符 2"/>
          <p:cNvSpPr>
            <a:spLocks noGrp="1"/>
          </p:cNvSpPr>
          <p:nvPr>
            <p:ph idx="1"/>
          </p:nvPr>
        </p:nvSpPr>
        <p:spPr/>
        <p:txBody>
          <a:bodyPr/>
          <a:lstStyle/>
          <a:p>
            <a:r>
              <a:rPr lang="en-US" altLang="zh-CN" dirty="0" smtClean="0"/>
              <a:t>What is N.F.T, anyway?</a:t>
            </a:r>
          </a:p>
          <a:p>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44DD951-C4E7-664A-A90D-4656A74FA80D}"/>
              </a:ext>
            </a:extLst>
          </p:cNvPr>
          <p:cNvSpPr>
            <a:spLocks noGrp="1"/>
          </p:cNvSpPr>
          <p:nvPr>
            <p:ph type="title"/>
          </p:nvPr>
        </p:nvSpPr>
        <p:spPr/>
        <p:txBody>
          <a:bodyPr>
            <a:normAutofit fontScale="90000"/>
          </a:bodyPr>
          <a:lstStyle/>
          <a:p>
            <a:r>
              <a:rPr lang="en-US" dirty="0" smtClean="0"/>
              <a:t>2. </a:t>
            </a:r>
            <a:r>
              <a:rPr lang="en-US" dirty="0" err="1" smtClean="0"/>
              <a:t>Cryptocurrencies</a:t>
            </a:r>
            <a:r>
              <a:rPr lang="en-US" dirty="0" smtClean="0"/>
              <a:t> Transaction </a:t>
            </a:r>
            <a:r>
              <a:rPr lang="en-US" dirty="0"/>
              <a:t>volume</a:t>
            </a:r>
          </a:p>
        </p:txBody>
      </p:sp>
      <p:pic>
        <p:nvPicPr>
          <p:cNvPr id="6" name="Picture 5">
            <a:extLst>
              <a:ext uri="{FF2B5EF4-FFF2-40B4-BE49-F238E27FC236}">
                <a16:creationId xmlns="" xmlns:a16="http://schemas.microsoft.com/office/drawing/2014/main" id="{F337887C-B62C-694A-95D1-F36E9FCCC118}"/>
              </a:ext>
            </a:extLst>
          </p:cNvPr>
          <p:cNvPicPr>
            <a:picLocks noChangeAspect="1"/>
          </p:cNvPicPr>
          <p:nvPr/>
        </p:nvPicPr>
        <p:blipFill rotWithShape="1">
          <a:blip r:embed="rId2"/>
          <a:srcRect t="26859"/>
          <a:stretch/>
        </p:blipFill>
        <p:spPr>
          <a:xfrm>
            <a:off x="4513386" y="1383323"/>
            <a:ext cx="1485900" cy="445869"/>
          </a:xfrm>
          <a:prstGeom prst="rect">
            <a:avLst/>
          </a:prstGeom>
        </p:spPr>
      </p:pic>
      <p:grpSp>
        <p:nvGrpSpPr>
          <p:cNvPr id="2" name="Group 7">
            <a:extLst>
              <a:ext uri="{FF2B5EF4-FFF2-40B4-BE49-F238E27FC236}">
                <a16:creationId xmlns="" xmlns:a16="http://schemas.microsoft.com/office/drawing/2014/main" id="{32B1B912-D022-8240-A5F8-BDAFE140BA9D}"/>
              </a:ext>
            </a:extLst>
          </p:cNvPr>
          <p:cNvGrpSpPr/>
          <p:nvPr/>
        </p:nvGrpSpPr>
        <p:grpSpPr>
          <a:xfrm>
            <a:off x="2772600" y="1933796"/>
            <a:ext cx="3226687" cy="2446831"/>
            <a:chOff x="2387600" y="2046781"/>
            <a:chExt cx="4048962" cy="2971800"/>
          </a:xfrm>
        </p:grpSpPr>
        <p:pic>
          <p:nvPicPr>
            <p:cNvPr id="4" name="Picture 3">
              <a:extLst>
                <a:ext uri="{FF2B5EF4-FFF2-40B4-BE49-F238E27FC236}">
                  <a16:creationId xmlns="" xmlns:a16="http://schemas.microsoft.com/office/drawing/2014/main" id="{AD2D3CC5-A4A0-654D-B2C0-5B56A4CBEA85}"/>
                </a:ext>
              </a:extLst>
            </p:cNvPr>
            <p:cNvPicPr>
              <a:picLocks noChangeAspect="1"/>
            </p:cNvPicPr>
            <p:nvPr/>
          </p:nvPicPr>
          <p:blipFill>
            <a:blip r:embed="rId3"/>
            <a:stretch>
              <a:fillRect/>
            </a:stretch>
          </p:blipFill>
          <p:spPr>
            <a:xfrm>
              <a:off x="2387600" y="2046781"/>
              <a:ext cx="2184400" cy="2971800"/>
            </a:xfrm>
            <a:prstGeom prst="rect">
              <a:avLst/>
            </a:prstGeom>
          </p:spPr>
        </p:pic>
        <p:pic>
          <p:nvPicPr>
            <p:cNvPr id="7" name="Picture 6">
              <a:extLst>
                <a:ext uri="{FF2B5EF4-FFF2-40B4-BE49-F238E27FC236}">
                  <a16:creationId xmlns="" xmlns:a16="http://schemas.microsoft.com/office/drawing/2014/main" id="{29698615-5C96-644F-8797-EA3377D75D52}"/>
                </a:ext>
              </a:extLst>
            </p:cNvPr>
            <p:cNvPicPr>
              <a:picLocks noChangeAspect="1"/>
            </p:cNvPicPr>
            <p:nvPr/>
          </p:nvPicPr>
          <p:blipFill rotWithShape="1">
            <a:blip r:embed="rId4"/>
            <a:srcRect r="14642"/>
            <a:stretch/>
          </p:blipFill>
          <p:spPr>
            <a:xfrm>
              <a:off x="4572001" y="2046781"/>
              <a:ext cx="1864561" cy="2971800"/>
            </a:xfrm>
            <a:prstGeom prst="rect">
              <a:avLst/>
            </a:prstGeom>
          </p:spPr>
        </p:pic>
      </p:grpSp>
      <p:sp>
        <p:nvSpPr>
          <p:cNvPr id="9" name="TextBox 8">
            <a:extLst>
              <a:ext uri="{FF2B5EF4-FFF2-40B4-BE49-F238E27FC236}">
                <a16:creationId xmlns="" xmlns:a16="http://schemas.microsoft.com/office/drawing/2014/main" id="{EBFA0347-E7AE-F344-81A9-2C008E341352}"/>
              </a:ext>
            </a:extLst>
          </p:cNvPr>
          <p:cNvSpPr txBox="1"/>
          <p:nvPr/>
        </p:nvSpPr>
        <p:spPr>
          <a:xfrm>
            <a:off x="6254172" y="1421591"/>
            <a:ext cx="1247457" cy="369332"/>
          </a:xfrm>
          <a:prstGeom prst="rect">
            <a:avLst/>
          </a:prstGeom>
          <a:noFill/>
        </p:spPr>
        <p:txBody>
          <a:bodyPr wrap="none" rtlCol="0">
            <a:spAutoFit/>
          </a:bodyPr>
          <a:lstStyle/>
          <a:p>
            <a:pPr algn="l"/>
            <a:r>
              <a:rPr lang="en-US" sz="1800" dirty="0">
                <a:latin typeface="+mn-lt"/>
              </a:rPr>
              <a:t>(Sep, 2020)</a:t>
            </a:r>
          </a:p>
        </p:txBody>
      </p:sp>
    </p:spTree>
    <p:extLst>
      <p:ext uri="{BB962C8B-B14F-4D97-AF65-F5344CB8AC3E}">
        <p14:creationId xmlns="" xmlns:p14="http://schemas.microsoft.com/office/powerpoint/2010/main" val="1684770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dirty="0" smtClean="0"/>
              <a:t>2.                          </a:t>
            </a:r>
            <a:r>
              <a:rPr lang="en-US" altLang="zh-CN" dirty="0" err="1" smtClean="0"/>
              <a:t>bitcoin</a:t>
            </a:r>
            <a:r>
              <a:rPr lang="en-US" altLang="zh-CN" dirty="0" smtClean="0"/>
              <a:t> </a:t>
            </a:r>
            <a:endParaRPr lang="zh-CN" altLang="en-US" dirty="0"/>
          </a:p>
        </p:txBody>
      </p:sp>
      <p:sp>
        <p:nvSpPr>
          <p:cNvPr id="3" name="内容占位符 2"/>
          <p:cNvSpPr>
            <a:spLocks noGrp="1"/>
          </p:cNvSpPr>
          <p:nvPr>
            <p:ph idx="1"/>
          </p:nvPr>
        </p:nvSpPr>
        <p:spPr/>
        <p:txBody>
          <a:bodyPr/>
          <a:lstStyle/>
          <a:p>
            <a:endParaRPr lang="zh-CN" altLang="en-US"/>
          </a:p>
        </p:txBody>
      </p:sp>
      <p:pic>
        <p:nvPicPr>
          <p:cNvPr id="4098" name="Picture 2" descr="比特币历年行情|比特币历史价格回顾（2011～2021） – 比特币交易平台排行"/>
          <p:cNvPicPr>
            <a:picLocks noChangeAspect="1" noChangeArrowheads="1"/>
          </p:cNvPicPr>
          <p:nvPr/>
        </p:nvPicPr>
        <p:blipFill>
          <a:blip r:embed="rId2"/>
          <a:srcRect/>
          <a:stretch>
            <a:fillRect/>
          </a:stretch>
        </p:blipFill>
        <p:spPr bwMode="auto">
          <a:xfrm>
            <a:off x="411883" y="823335"/>
            <a:ext cx="7422862" cy="4146907"/>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STA (</a:t>
            </a:r>
            <a:r>
              <a:rPr lang="en-US" altLang="zh-CN" dirty="0" err="1" smtClean="0"/>
              <a:t>defi</a:t>
            </a:r>
            <a:r>
              <a:rPr lang="en-US" altLang="zh-CN" dirty="0" smtClean="0"/>
              <a:t>) </a:t>
            </a:r>
            <a:endParaRPr lang="zh-CN" altLang="en-US" dirty="0"/>
          </a:p>
        </p:txBody>
      </p:sp>
      <p:sp>
        <p:nvSpPr>
          <p:cNvPr id="3" name="内容占位符 2"/>
          <p:cNvSpPr>
            <a:spLocks noGrp="1"/>
          </p:cNvSpPr>
          <p:nvPr>
            <p:ph idx="1"/>
          </p:nvPr>
        </p:nvSpPr>
        <p:spPr/>
        <p:txBody>
          <a:bodyPr/>
          <a:lstStyle/>
          <a:p>
            <a:endParaRPr lang="zh-CN" altLang="en-US"/>
          </a:p>
        </p:txBody>
      </p:sp>
      <p:pic>
        <p:nvPicPr>
          <p:cNvPr id="63490" name="Picture 2" descr="Uniswap大赌场：比lCO疯狂，6天10万倍，跑路归零一小时-DeFi生态项目暴涨-PANews"/>
          <p:cNvPicPr>
            <a:picLocks noChangeAspect="1" noChangeArrowheads="1"/>
          </p:cNvPicPr>
          <p:nvPr/>
        </p:nvPicPr>
        <p:blipFill>
          <a:blip r:embed="rId2"/>
          <a:srcRect/>
          <a:stretch>
            <a:fillRect/>
          </a:stretch>
        </p:blipFill>
        <p:spPr bwMode="auto">
          <a:xfrm>
            <a:off x="647412" y="1100426"/>
            <a:ext cx="7905750" cy="3362326"/>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91552</TotalTime>
  <Words>1618</Words>
  <Application>Microsoft Macintosh PowerPoint</Application>
  <PresentationFormat>全屏显示(16:9)</PresentationFormat>
  <Paragraphs>237</Paragraphs>
  <Slides>43</Slides>
  <Notes>17</Notes>
  <HiddenSlides>3</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Theme</vt:lpstr>
      <vt:lpstr>Blockchain Technologies  and Cryptocurrencies </vt:lpstr>
      <vt:lpstr>What is a blockchain?</vt:lpstr>
      <vt:lpstr>  1.                         N.F.T</vt:lpstr>
      <vt:lpstr>N.F.T</vt:lpstr>
      <vt:lpstr>N.F.T</vt:lpstr>
      <vt:lpstr>N.F.T</vt:lpstr>
      <vt:lpstr>2. Cryptocurrencies Transaction volume</vt:lpstr>
      <vt:lpstr>2.                          bitcoin </vt:lpstr>
      <vt:lpstr>STA (defi) </vt:lpstr>
      <vt:lpstr>On the other hand</vt:lpstr>
      <vt:lpstr>3.   A Game</vt:lpstr>
      <vt:lpstr>3. A game</vt:lpstr>
      <vt:lpstr>3. A Game</vt:lpstr>
      <vt:lpstr>3. A Game</vt:lpstr>
      <vt:lpstr>What is Blockchain?</vt:lpstr>
      <vt:lpstr>What is a blockchain?</vt:lpstr>
      <vt:lpstr>Blockchain is a technology</vt:lpstr>
      <vt:lpstr>Blockchain is a ledger</vt:lpstr>
      <vt:lpstr>Blockchain is a ledger</vt:lpstr>
      <vt:lpstr>Blockchain is a ledger</vt:lpstr>
      <vt:lpstr>Blockchain is a ledger</vt:lpstr>
      <vt:lpstr>What is all the excitement about?</vt:lpstr>
      <vt:lpstr>The Founder</vt:lpstr>
      <vt:lpstr>幻灯片 24</vt:lpstr>
      <vt:lpstr>Genesis Block</vt:lpstr>
      <vt:lpstr>Central Bank Digital Currency  (CBDC)</vt:lpstr>
      <vt:lpstr>What is a blockchain?   </vt:lpstr>
      <vt:lpstr>Consensus layer   (informal)</vt:lpstr>
      <vt:lpstr>This not a new problem …</vt:lpstr>
      <vt:lpstr>How are blocks added to chain?</vt:lpstr>
      <vt:lpstr>How are blocks added to chain?</vt:lpstr>
      <vt:lpstr>Layer 1.5:  The blockchain computer</vt:lpstr>
      <vt:lpstr>Layer 2: Decentralized applications (DAPPS)</vt:lpstr>
      <vt:lpstr>Layer 3:  Common DAPP architecture</vt:lpstr>
      <vt:lpstr>幻灯片 35</vt:lpstr>
      <vt:lpstr>幻灯片 36</vt:lpstr>
      <vt:lpstr>lots of experiments …</vt:lpstr>
      <vt:lpstr>幻灯片 38</vt:lpstr>
      <vt:lpstr>Applications</vt:lpstr>
      <vt:lpstr>幻灯片 40</vt:lpstr>
      <vt:lpstr>This course</vt:lpstr>
      <vt:lpstr>Course organization</vt:lpstr>
      <vt:lpstr>END  OF  LECTURE</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Monica Lam</dc:creator>
  <cp:lastModifiedBy>TP</cp:lastModifiedBy>
  <cp:revision>1274</cp:revision>
  <cp:lastPrinted>2015-09-20T23:02:57Z</cp:lastPrinted>
  <dcterms:created xsi:type="dcterms:W3CDTF">2010-10-17T19:58:05Z</dcterms:created>
  <dcterms:modified xsi:type="dcterms:W3CDTF">2021-09-13T01:33:15Z</dcterms:modified>
</cp:coreProperties>
</file>